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257" r:id="rId3"/>
    <p:sldId id="261" r:id="rId4"/>
    <p:sldId id="262" r:id="rId5"/>
    <p:sldId id="263" r:id="rId6"/>
    <p:sldId id="264" r:id="rId7"/>
    <p:sldId id="265" r:id="rId8"/>
    <p:sldId id="259" r:id="rId9"/>
    <p:sldId id="305" r:id="rId10"/>
    <p:sldId id="306" r:id="rId11"/>
    <p:sldId id="266" r:id="rId12"/>
    <p:sldId id="268" r:id="rId13"/>
    <p:sldId id="260" r:id="rId14"/>
    <p:sldId id="269" r:id="rId15"/>
    <p:sldId id="270" r:id="rId16"/>
    <p:sldId id="271" r:id="rId17"/>
    <p:sldId id="272" r:id="rId18"/>
    <p:sldId id="273" r:id="rId19"/>
    <p:sldId id="274" r:id="rId20"/>
    <p:sldId id="275" r:id="rId21"/>
    <p:sldId id="276" r:id="rId22"/>
    <p:sldId id="277" r:id="rId23"/>
    <p:sldId id="278" r:id="rId24"/>
    <p:sldId id="307" r:id="rId25"/>
    <p:sldId id="279" r:id="rId26"/>
    <p:sldId id="280" r:id="rId27"/>
    <p:sldId id="281" r:id="rId28"/>
    <p:sldId id="282" r:id="rId29"/>
    <p:sldId id="284" r:id="rId30"/>
    <p:sldId id="286" r:id="rId31"/>
    <p:sldId id="285" r:id="rId32"/>
    <p:sldId id="308" r:id="rId33"/>
    <p:sldId id="287" r:id="rId34"/>
    <p:sldId id="309" r:id="rId35"/>
    <p:sldId id="283" r:id="rId36"/>
    <p:sldId id="295" r:id="rId37"/>
    <p:sldId id="296" r:id="rId38"/>
    <p:sldId id="297" r:id="rId39"/>
    <p:sldId id="299" r:id="rId40"/>
    <p:sldId id="298" r:id="rId41"/>
    <p:sldId id="300" r:id="rId42"/>
    <p:sldId id="301" r:id="rId43"/>
    <p:sldId id="290" r:id="rId44"/>
    <p:sldId id="315" r:id="rId45"/>
    <p:sldId id="317" r:id="rId46"/>
    <p:sldId id="291" r:id="rId47"/>
    <p:sldId id="292" r:id="rId48"/>
    <p:sldId id="293" r:id="rId49"/>
    <p:sldId id="294" r:id="rId50"/>
    <p:sldId id="289" r:id="rId51"/>
    <p:sldId id="313" r:id="rId52"/>
    <p:sldId id="316" r:id="rId53"/>
    <p:sldId id="312" r:id="rId54"/>
    <p:sldId id="288" r:id="rId55"/>
    <p:sldId id="304" r:id="rId56"/>
    <p:sldId id="302" r:id="rId57"/>
    <p:sldId id="303" r:id="rId5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49"/>
    <p:restoredTop sz="65988"/>
  </p:normalViewPr>
  <p:slideViewPr>
    <p:cSldViewPr snapToGrid="0" snapToObjects="1">
      <p:cViewPr varScale="1">
        <p:scale>
          <a:sx n="97" d="100"/>
          <a:sy n="97" d="100"/>
        </p:scale>
        <p:origin x="138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4" d="100"/>
          <a:sy n="114" d="100"/>
        </p:scale>
        <p:origin x="284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69390-B056-6A43-90FB-510D7AFE6A9B}" type="datetimeFigureOut">
              <a:rPr lang="en-VN" smtClean="0"/>
              <a:t>24/02/2023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003E5-F192-2349-AD02-9BB865A514B3}" type="slidenum">
              <a:rPr lang="en-VN" smtClean="0"/>
              <a:t>‹#›</a:t>
            </a:fld>
            <a:endParaRPr lang="en-VN"/>
          </a:p>
        </p:txBody>
      </p:sp>
    </p:spTree>
    <p:extLst>
      <p:ext uri="{BB962C8B-B14F-4D97-AF65-F5344CB8AC3E}">
        <p14:creationId xmlns:p14="http://schemas.microsoft.com/office/powerpoint/2010/main" val="490569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oreil.ly/nyFr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aws.amazon.com/codeartifact/" TargetMode="External"/><Relationship Id="rId3" Type="http://schemas.openxmlformats.org/officeDocument/2006/relationships/hyperlink" Target="https://developer.mozilla.org/en-US/docs/Web/Web_Components" TargetMode="External"/><Relationship Id="rId7" Type="http://schemas.openxmlformats.org/officeDocument/2006/relationships/hyperlink" Target="https://aws.amazon.com/cloudfront/"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5" Type="http://schemas.openxmlformats.org/officeDocument/2006/relationships/hyperlink" Target="https://aws.amazon.com/products/developer-tools/" TargetMode="External"/><Relationship Id="rId4" Type="http://schemas.openxmlformats.org/officeDocument/2006/relationships/hyperlink" Target="https://webpack.js.org/concepts/module-federation/" TargetMode="External"/><Relationship Id="rId9" Type="http://schemas.openxmlformats.org/officeDocument/2006/relationships/hyperlink" Target="https://docs.aws.amazon.com/cognito/latest/developerguide/cognito-user-identity-pools.html"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Một mẫu kiến trúc để xây dựng các ứng dụng lớn, với nhiều thành viên và các nhóm độc lập khác nhau</a:t>
            </a:r>
          </a:p>
        </p:txBody>
      </p:sp>
      <p:sp>
        <p:nvSpPr>
          <p:cNvPr id="4" name="Slide Number Placeholder 3"/>
          <p:cNvSpPr>
            <a:spLocks noGrp="1"/>
          </p:cNvSpPr>
          <p:nvPr>
            <p:ph type="sldNum" sz="quarter" idx="5"/>
          </p:nvPr>
        </p:nvSpPr>
        <p:spPr/>
        <p:txBody>
          <a:bodyPr/>
          <a:lstStyle/>
          <a:p>
            <a:fld id="{6EE003E5-F192-2349-AD02-9BB865A514B3}" type="slidenum">
              <a:rPr lang="en-VN" smtClean="0"/>
              <a:t>1</a:t>
            </a:fld>
            <a:endParaRPr lang="en-VN"/>
          </a:p>
        </p:txBody>
      </p:sp>
    </p:spTree>
    <p:extLst>
      <p:ext uri="{BB962C8B-B14F-4D97-AF65-F5344CB8AC3E}">
        <p14:creationId xmlns:p14="http://schemas.microsoft.com/office/powerpoint/2010/main" val="3295474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CECAC3"/>
                </a:solidFill>
                <a:effectLst/>
                <a:latin typeface="Söhne"/>
              </a:rPr>
              <a:t>Increased complexity: </a:t>
            </a:r>
            <a:br>
              <a:rPr lang="en-US" b="0" i="0" dirty="0">
                <a:solidFill>
                  <a:srgbClr val="CECAC3"/>
                </a:solidFill>
                <a:effectLst/>
                <a:latin typeface="Söhne"/>
              </a:rPr>
            </a:br>
            <a:r>
              <a:rPr lang="en-US" b="0" i="0" dirty="0">
                <a:solidFill>
                  <a:srgbClr val="CECAC3"/>
                </a:solidFill>
                <a:effectLst/>
                <a:latin typeface="Söhne"/>
              </a:rPr>
              <a:t>- While micro-frontends can help to simplify the codebase for individual teams, the overall architecture of the application can become more complex, as there are now multiple components that need to be integrated together at runtime.</a:t>
            </a:r>
            <a:br>
              <a:rPr lang="en-US" b="0" i="0" dirty="0">
                <a:solidFill>
                  <a:srgbClr val="CECAC3"/>
                </a:solidFill>
                <a:effectLst/>
                <a:latin typeface="Söhne"/>
              </a:rPr>
            </a:br>
            <a:endParaRPr lang="en-US" b="0" i="0" dirty="0">
              <a:solidFill>
                <a:srgbClr val="CECAC3"/>
              </a:solidFill>
              <a:effectLst/>
              <a:latin typeface="Söhne"/>
            </a:endParaRPr>
          </a:p>
          <a:p>
            <a:pPr algn="l">
              <a:buFont typeface="+mj-lt"/>
              <a:buAutoNum type="arabicPeriod"/>
            </a:pPr>
            <a:r>
              <a:rPr lang="en-US" b="0" i="0" dirty="0">
                <a:solidFill>
                  <a:srgbClr val="CECAC3"/>
                </a:solidFill>
                <a:effectLst/>
                <a:latin typeface="Söhne"/>
              </a:rPr>
              <a:t>Integration challenges: </a:t>
            </a:r>
            <a:br>
              <a:rPr lang="en-US" b="0" i="0" dirty="0">
                <a:solidFill>
                  <a:srgbClr val="CECAC3"/>
                </a:solidFill>
                <a:effectLst/>
                <a:latin typeface="Söhne"/>
              </a:rPr>
            </a:br>
            <a:r>
              <a:rPr lang="en-US" b="0" i="0" dirty="0">
                <a:solidFill>
                  <a:srgbClr val="CECAC3"/>
                </a:solidFill>
                <a:effectLst/>
                <a:latin typeface="Söhne"/>
              </a:rPr>
              <a:t>- Ensuring that the different micro-frontends work together seamlessly can be a challenge, as there may be differences in technology stacks, libraries, and frameworks used by the different teams.</a:t>
            </a:r>
            <a:br>
              <a:rPr lang="en-US" b="0" i="0" dirty="0">
                <a:solidFill>
                  <a:srgbClr val="CECAC3"/>
                </a:solidFill>
                <a:effectLst/>
                <a:latin typeface="Söhne"/>
              </a:rPr>
            </a:br>
            <a:endParaRPr lang="en-US" b="0" i="0" dirty="0">
              <a:solidFill>
                <a:srgbClr val="CECAC3"/>
              </a:solidFill>
              <a:effectLst/>
              <a:latin typeface="Söhne"/>
            </a:endParaRPr>
          </a:p>
          <a:p>
            <a:pPr algn="l">
              <a:buFont typeface="+mj-lt"/>
              <a:buAutoNum type="arabicPeriod"/>
            </a:pPr>
            <a:r>
              <a:rPr lang="en-US" b="0" i="0" dirty="0">
                <a:solidFill>
                  <a:srgbClr val="CECAC3"/>
                </a:solidFill>
                <a:effectLst/>
                <a:latin typeface="Söhne"/>
              </a:rPr>
              <a:t>Performance considerations: </a:t>
            </a:r>
            <a:br>
              <a:rPr lang="en-US" b="0" i="0" dirty="0">
                <a:solidFill>
                  <a:srgbClr val="CECAC3"/>
                </a:solidFill>
                <a:effectLst/>
                <a:latin typeface="Söhne"/>
              </a:rPr>
            </a:br>
            <a:r>
              <a:rPr lang="en-US" b="0" i="0" dirty="0">
                <a:solidFill>
                  <a:srgbClr val="CECAC3"/>
                </a:solidFill>
                <a:effectLst/>
                <a:latin typeface="Söhne"/>
              </a:rPr>
              <a:t>- With multiple micro-frontends being loaded and integrated, there may be performance considerations to take into account, such as the time it takes to load and render the different components.</a:t>
            </a:r>
            <a:br>
              <a:rPr lang="en-US" b="0" i="0" dirty="0">
                <a:solidFill>
                  <a:srgbClr val="CECAC3"/>
                </a:solidFill>
                <a:effectLst/>
                <a:latin typeface="Söhne"/>
              </a:rPr>
            </a:br>
            <a:endParaRPr lang="en-US" b="0" i="0" dirty="0">
              <a:solidFill>
                <a:srgbClr val="CECAC3"/>
              </a:solidFill>
              <a:effectLst/>
              <a:latin typeface="Söhne"/>
            </a:endParaRPr>
          </a:p>
          <a:p>
            <a:pPr algn="l">
              <a:buFont typeface="+mj-lt"/>
              <a:buAutoNum type="arabicPeriod"/>
            </a:pPr>
            <a:r>
              <a:rPr lang="en-US" b="0" i="0" dirty="0">
                <a:solidFill>
                  <a:srgbClr val="CECAC3"/>
                </a:solidFill>
                <a:effectLst/>
                <a:latin typeface="Söhne"/>
              </a:rPr>
              <a:t>Testing and debugging: </a:t>
            </a:r>
            <a:br>
              <a:rPr lang="en-US" b="0" i="0" dirty="0">
                <a:solidFill>
                  <a:srgbClr val="CECAC3"/>
                </a:solidFill>
                <a:effectLst/>
                <a:latin typeface="Söhne"/>
              </a:rPr>
            </a:br>
            <a:r>
              <a:rPr lang="en-US" b="0" i="0" dirty="0">
                <a:solidFill>
                  <a:srgbClr val="CECAC3"/>
                </a:solidFill>
                <a:effectLst/>
                <a:latin typeface="Söhne"/>
              </a:rPr>
              <a:t>- As there are now multiple components that need to be tested and debugged separately before they are integrated together.</a:t>
            </a:r>
          </a:p>
          <a:p>
            <a:pPr marL="173736" indent="-173736" algn="l" rtl="0" eaLnBrk="1" latinLnBrk="0" hangingPunct="1">
              <a:spcBef>
                <a:spcPts val="0"/>
              </a:spcBef>
              <a:spcAft>
                <a:spcPts val="0"/>
              </a:spcAft>
              <a:buClrTx/>
              <a:buSzPts val="1200"/>
              <a:buFont typeface="Symbol" pitchFamily="2" charset="2"/>
              <a:buChar char="-"/>
            </a:pPr>
            <a:endParaRPr lang="en-US" sz="1200" b="0" i="0" kern="1200" dirty="0">
              <a:solidFill>
                <a:srgbClr val="CECAC3"/>
              </a:solidFill>
              <a:effectLst/>
              <a:latin typeface="Söhne"/>
              <a:ea typeface="+mn-ea"/>
              <a:cs typeface="+mn-cs"/>
            </a:endParaRPr>
          </a:p>
          <a:p>
            <a:pPr marL="173736" indent="-173736" algn="l" rtl="0" eaLnBrk="1" latinLnBrk="0" hangingPunct="1">
              <a:spcBef>
                <a:spcPts val="0"/>
              </a:spcBef>
              <a:spcAft>
                <a:spcPts val="0"/>
              </a:spcAft>
              <a:buClrTx/>
              <a:buSzPts val="1200"/>
              <a:buFont typeface="Symbol" pitchFamily="2" charset="2"/>
              <a:buChar char="-"/>
            </a:pPr>
            <a:endParaRPr lang="en-US" sz="1800" b="0" i="0" kern="1200" dirty="0">
              <a:solidFill>
                <a:srgbClr val="BEB9B0"/>
              </a:solidFill>
              <a:effectLst/>
              <a:latin typeface="Noto serif" panose="02020600060500020200" pitchFamily="18" charset="0"/>
              <a:ea typeface="+mn-ea"/>
              <a:cs typeface="+mn-cs"/>
            </a:endParaRPr>
          </a:p>
          <a:p>
            <a:pPr marL="173736" indent="-173736" algn="l" rtl="0" eaLnBrk="1" latinLnBrk="0" hangingPunct="1">
              <a:spcBef>
                <a:spcPts val="0"/>
              </a:spcBef>
              <a:spcAft>
                <a:spcPts val="0"/>
              </a:spcAft>
            </a:pPr>
            <a:r>
              <a:rPr lang="en-US" sz="1800" b="0" i="0" kern="1200" dirty="0">
                <a:solidFill>
                  <a:srgbClr val="BEB9B0"/>
                </a:solidFill>
                <a:effectLst/>
                <a:latin typeface="Noto serif" panose="02020600060500020200" pitchFamily="18" charset="0"/>
                <a:ea typeface="+mn-ea"/>
                <a:cs typeface="+mn-cs"/>
              </a:rPr>
              <a:t>When one team has put in the work to make their build process twice as fast, the other teams don’t automatically benefit from this change. This team has to share this information with the others. The other teams have to implement the same optimization on their own.</a:t>
            </a:r>
            <a:endParaRPr lang="en-US" b="0" i="0" dirty="0">
              <a:solidFill>
                <a:srgbClr val="CECAC3"/>
              </a:solidFill>
              <a:effectLst/>
              <a:latin typeface="Söhne"/>
            </a:endParaRPr>
          </a:p>
          <a:p>
            <a:br>
              <a:rPr lang="en-US" dirty="0"/>
            </a:b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10</a:t>
            </a:fld>
            <a:endParaRPr lang="en-VN"/>
          </a:p>
        </p:txBody>
      </p:sp>
    </p:spTree>
    <p:extLst>
      <p:ext uri="{BB962C8B-B14F-4D97-AF65-F5344CB8AC3E}">
        <p14:creationId xmlns:p14="http://schemas.microsoft.com/office/powerpoint/2010/main" val="1475022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en-US" b="0" i="0" dirty="0">
                <a:solidFill>
                  <a:srgbClr val="BEB9B0"/>
                </a:solidFill>
                <a:effectLst/>
                <a:latin typeface="Noto serif" panose="02020600060500020200" pitchFamily="18" charset="0"/>
              </a:rPr>
              <a:t>Optimize for feature development </a:t>
            </a:r>
          </a:p>
          <a:p>
            <a:pPr marL="628650" lvl="1" indent="-171450" algn="l">
              <a:buFontTx/>
              <a:buChar char="-"/>
            </a:pPr>
            <a:r>
              <a:rPr lang="en-US" b="0" i="0" dirty="0">
                <a:solidFill>
                  <a:srgbClr val="BEB9B0"/>
                </a:solidFill>
                <a:effectLst/>
                <a:latin typeface="Noto serif" panose="02020600060500020200" pitchFamily="18" charset="0"/>
              </a:rPr>
              <a:t>A team includes all skills needed to develop a feature. No coordination between separate frontend and backend teams is required. </a:t>
            </a:r>
            <a:r>
              <a:rPr lang="en-US" b="0" i="0" dirty="0">
                <a:solidFill>
                  <a:srgbClr val="E8E6E3"/>
                </a:solidFill>
                <a:effectLst/>
                <a:latin typeface="Noto serif" panose="02020600060500020200" pitchFamily="18" charset="0"/>
              </a:rPr>
              <a:t>The micro frontend architecture optimizes for implementing features by moving all necessary people closer together</a:t>
            </a:r>
            <a:br>
              <a:rPr lang="en-US" b="0" i="0" dirty="0">
                <a:solidFill>
                  <a:srgbClr val="E8E6E3"/>
                </a:solidFill>
                <a:effectLst/>
                <a:latin typeface="Noto serif" panose="02020600060500020200" pitchFamily="18" charset="0"/>
              </a:rPr>
            </a:br>
            <a:endParaRPr lang="en-US" b="0" i="0" dirty="0">
              <a:solidFill>
                <a:srgbClr val="BEB9B0"/>
              </a:solidFill>
              <a:effectLst/>
              <a:latin typeface="Noto serif" panose="02020600060500020200" pitchFamily="18" charset="0"/>
            </a:endParaRPr>
          </a:p>
          <a:p>
            <a:pPr marL="171450" indent="-171450" algn="l">
              <a:buFontTx/>
              <a:buChar char="-"/>
            </a:pPr>
            <a:r>
              <a:rPr lang="en-US" b="0" i="0" dirty="0">
                <a:solidFill>
                  <a:srgbClr val="BEB9B0"/>
                </a:solidFill>
                <a:effectLst/>
                <a:latin typeface="Noto serif" panose="02020600060500020200" pitchFamily="18" charset="0"/>
              </a:rPr>
              <a:t>Make frontend upgrades easier </a:t>
            </a:r>
          </a:p>
          <a:p>
            <a:pPr marL="628650" lvl="1" indent="-171450" algn="l">
              <a:buFontTx/>
              <a:buChar char="-"/>
            </a:pPr>
            <a:r>
              <a:rPr lang="en-US" b="0" i="0" dirty="0">
                <a:solidFill>
                  <a:srgbClr val="BEB9B0"/>
                </a:solidFill>
                <a:effectLst/>
                <a:latin typeface="Noto serif" panose="02020600060500020200" pitchFamily="18" charset="0"/>
              </a:rPr>
              <a:t>Teams can decide to update or switch their frontend technology independently.</a:t>
            </a:r>
            <a:br>
              <a:rPr lang="en-US" b="0" i="0" dirty="0">
                <a:solidFill>
                  <a:srgbClr val="BEB9B0"/>
                </a:solidFill>
                <a:effectLst/>
                <a:latin typeface="Noto serif" panose="02020600060500020200" pitchFamily="18" charset="0"/>
              </a:rPr>
            </a:br>
            <a:endParaRPr lang="en-US" b="0" i="0" dirty="0">
              <a:solidFill>
                <a:srgbClr val="BEB9B0"/>
              </a:solidFill>
              <a:effectLst/>
              <a:latin typeface="Noto serif" panose="02020600060500020200"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AmazonEmberBold"/>
              </a:rPr>
              <a:t>Scalable development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AmazonEmber"/>
              </a:rPr>
              <a:t>This allows us to quickly scale development by spinning up new teams to deliver additional frontend functionality via child applications.</a:t>
            </a:r>
            <a:br>
              <a:rPr lang="en-US" b="0" i="0" dirty="0">
                <a:solidFill>
                  <a:srgbClr val="333333"/>
                </a:solidFill>
                <a:effectLst/>
                <a:latin typeface="AmazonEmber"/>
              </a:rPr>
            </a:br>
            <a:endParaRPr lang="en-US" b="0" i="0" dirty="0">
              <a:solidFill>
                <a:srgbClr val="BEB9B0"/>
              </a:solidFill>
              <a:effectLst/>
              <a:latin typeface="Noto serif" panose="02020600060500020200" pitchFamily="18" charset="0"/>
            </a:endParaRPr>
          </a:p>
          <a:p>
            <a:pPr marL="171450" indent="-171450" algn="l">
              <a:buFontTx/>
              <a:buChar char="-"/>
            </a:pPr>
            <a:r>
              <a:rPr lang="en-US" b="0" i="0" dirty="0">
                <a:solidFill>
                  <a:srgbClr val="BEB9B0"/>
                </a:solidFill>
                <a:effectLst/>
                <a:latin typeface="Noto serif" panose="02020600060500020200" pitchFamily="18" charset="0"/>
              </a:rPr>
              <a:t>Increase customer focus</a:t>
            </a:r>
          </a:p>
          <a:p>
            <a:pPr marL="628650" lvl="1" indent="-171450" algn="l">
              <a:buFontTx/>
              <a:buChar char="-"/>
            </a:pPr>
            <a:r>
              <a:rPr lang="en-US" b="0" i="0" dirty="0">
                <a:solidFill>
                  <a:srgbClr val="BEB9B0"/>
                </a:solidFill>
                <a:effectLst/>
                <a:latin typeface="Noto serif" panose="02020600060500020200" pitchFamily="18" charset="0"/>
              </a:rPr>
              <a:t>Every team ships their features directly to the customer. No pure API teams or operation teams exist.</a:t>
            </a:r>
          </a:p>
          <a:p>
            <a:pPr marL="171450" indent="-171450" algn="l">
              <a:buFontTx/>
              <a:buChar char="-"/>
            </a:pPr>
            <a:endParaRPr lang="en-US" b="0" i="0" dirty="0">
              <a:solidFill>
                <a:srgbClr val="BEB9B0"/>
              </a:solidFill>
              <a:effectLst/>
              <a:latin typeface="Noto serif" panose="02020600060500020200" pitchFamily="18" charset="0"/>
            </a:endParaRPr>
          </a:p>
          <a:p>
            <a:pPr marL="171450" indent="-171450">
              <a:buFontTx/>
              <a:buChar char="-"/>
            </a:pPr>
            <a:r>
              <a:rPr lang="en-US" b="0" i="0" dirty="0">
                <a:solidFill>
                  <a:srgbClr val="E8E6E3"/>
                </a:solidFill>
                <a:effectLst/>
                <a:latin typeface="Noto serif" panose="02020600060500020200" pitchFamily="18" charset="0"/>
              </a:rPr>
              <a:t>Each system is autonomous, which means it can function even when the neighboring systems are down</a:t>
            </a:r>
          </a:p>
        </p:txBody>
      </p:sp>
      <p:sp>
        <p:nvSpPr>
          <p:cNvPr id="4" name="Slide Number Placeholder 3"/>
          <p:cNvSpPr>
            <a:spLocks noGrp="1"/>
          </p:cNvSpPr>
          <p:nvPr>
            <p:ph type="sldNum" sz="quarter" idx="5"/>
          </p:nvPr>
        </p:nvSpPr>
        <p:spPr/>
        <p:txBody>
          <a:bodyPr/>
          <a:lstStyle/>
          <a:p>
            <a:fld id="{6EE003E5-F192-2349-AD02-9BB865A514B3}" type="slidenum">
              <a:rPr lang="en-VN" smtClean="0"/>
              <a:t>11</a:t>
            </a:fld>
            <a:endParaRPr lang="en-VN"/>
          </a:p>
        </p:txBody>
      </p:sp>
    </p:spTree>
    <p:extLst>
      <p:ext uri="{BB962C8B-B14F-4D97-AF65-F5344CB8AC3E}">
        <p14:creationId xmlns:p14="http://schemas.microsoft.com/office/powerpoint/2010/main" val="28698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E8E6E3"/>
                </a:solidFill>
                <a:effectLst/>
                <a:latin typeface="Noto serif" panose="02020600060500020200" pitchFamily="18" charset="0"/>
              </a:rPr>
              <a:t>The </a:t>
            </a:r>
            <a:r>
              <a:rPr lang="en-US" b="0" i="1" dirty="0">
                <a:solidFill>
                  <a:srgbClr val="E8E6E3"/>
                </a:solidFill>
                <a:effectLst/>
                <a:latin typeface="Noto serif" panose="02020600060500020200" pitchFamily="18" charset="0"/>
              </a:rPr>
              <a:t>Two-Pizza Team Rule</a:t>
            </a:r>
            <a:r>
              <a:rPr lang="en-US" b="0" i="0" dirty="0">
                <a:solidFill>
                  <a:srgbClr val="E8E6E3"/>
                </a:solidFill>
                <a:effectLst/>
                <a:latin typeface="Noto serif" panose="02020600060500020200" pitchFamily="18" charset="0"/>
              </a:rPr>
              <a:t> suggested by Amazon CEO Jeff Bezos. It says that a team is too big when two large pizzas can’t feed it. The perfect size is </a:t>
            </a:r>
            <a:r>
              <a:rPr lang="en-US" sz="1800" kern="1200" dirty="0">
                <a:solidFill>
                  <a:srgbClr val="000000"/>
                </a:solidFill>
                <a:effectLst/>
                <a:latin typeface="Calibri" panose="020F0502020204030204" pitchFamily="34" charset="0"/>
                <a:ea typeface="+mn-ea"/>
                <a:cs typeface="+mn-cs"/>
              </a:rPr>
              <a:t>5 – 10 people</a:t>
            </a:r>
            <a:r>
              <a:rPr lang="en-US" dirty="0"/>
              <a:t> </a:t>
            </a:r>
            <a:endParaRPr lang="en-US" b="0" i="0" dirty="0">
              <a:solidFill>
                <a:srgbClr val="E8E6E3"/>
              </a:solidFill>
              <a:effectLst/>
              <a:latin typeface="Noto serif" panose="02020600060500020200" pitchFamily="18" charset="0"/>
            </a:endParaRPr>
          </a:p>
          <a:p>
            <a:pPr marL="171450" indent="-171450">
              <a:buFontTx/>
              <a:buChar char="-"/>
            </a:pPr>
            <a:endParaRPr lang="en-US" b="0" i="0" dirty="0">
              <a:solidFill>
                <a:srgbClr val="E8E6E3"/>
              </a:solidFill>
              <a:effectLst/>
              <a:latin typeface="Noto serif" panose="02020600060500020200" pitchFamily="18" charset="0"/>
            </a:endParaRPr>
          </a:p>
          <a:p>
            <a:pPr marL="171450" indent="-171450">
              <a:buFontTx/>
              <a:buChar char="-"/>
            </a:pPr>
            <a:r>
              <a:rPr lang="en-US" b="0" i="0" dirty="0">
                <a:solidFill>
                  <a:srgbClr val="E8E6E3"/>
                </a:solidFill>
                <a:effectLst/>
                <a:latin typeface="Noto serif" panose="02020600060500020200" pitchFamily="18" charset="0"/>
              </a:rPr>
              <a:t>You have to build a single application bundle that’s then submitted to Apple’s or Google’s review process. A way around this is to load parts of the application from the web. Embedded browsers or </a:t>
            </a:r>
            <a:r>
              <a:rPr lang="en-US" b="0" i="0" dirty="0" err="1">
                <a:solidFill>
                  <a:srgbClr val="E8E6E3"/>
                </a:solidFill>
                <a:effectLst/>
                <a:latin typeface="Noto serif" panose="02020600060500020200" pitchFamily="18" charset="0"/>
              </a:rPr>
              <a:t>WebViews</a:t>
            </a:r>
            <a:r>
              <a:rPr lang="en-US" b="0" i="0" dirty="0">
                <a:solidFill>
                  <a:srgbClr val="E8E6E3"/>
                </a:solidFill>
                <a:effectLst/>
                <a:latin typeface="Noto serif" panose="02020600060500020200" pitchFamily="18" charset="0"/>
              </a:rPr>
              <a:t> can help to keep the native part of the app to a minimum.</a:t>
            </a:r>
          </a:p>
          <a:p>
            <a:pPr marL="171450" indent="-171450">
              <a:buFontTx/>
              <a:buChar char="-"/>
            </a:pPr>
            <a:endParaRPr lang="en-US" b="0" i="0" dirty="0">
              <a:solidFill>
                <a:srgbClr val="E8E6E3"/>
              </a:solidFill>
              <a:effectLst/>
              <a:latin typeface="Noto serif" panose="02020600060500020200" pitchFamily="18" charset="0"/>
            </a:endParaRPr>
          </a:p>
          <a:p>
            <a:pPr marL="171450" indent="-171450">
              <a:buFontTx/>
              <a:buChar char="-"/>
            </a:pPr>
            <a:r>
              <a:rPr lang="en-US" b="0" i="0" dirty="0">
                <a:solidFill>
                  <a:srgbClr val="BEB9B0"/>
                </a:solidFill>
                <a:effectLst/>
                <a:latin typeface="Noto serif" panose="02020600060500020200" pitchFamily="18" charset="0"/>
              </a:rPr>
              <a:t>The developer experience dramatically improved with frontend developers using frontend-familiar technologies. The time-to-deploy of frontend changes were remarkably reduced</a:t>
            </a:r>
            <a:endParaRPr lang="en-US" b="0" i="0" dirty="0">
              <a:solidFill>
                <a:srgbClr val="000000"/>
              </a:solidFill>
              <a:effectLst/>
              <a:latin typeface="Noto serif" panose="02020600060500020200" pitchFamily="18" charset="0"/>
            </a:endParaRPr>
          </a:p>
          <a:p>
            <a:br>
              <a:rPr lang="en-US" dirty="0"/>
            </a:b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12</a:t>
            </a:fld>
            <a:endParaRPr lang="en-VN"/>
          </a:p>
        </p:txBody>
      </p:sp>
    </p:spTree>
    <p:extLst>
      <p:ext uri="{BB962C8B-B14F-4D97-AF65-F5344CB8AC3E}">
        <p14:creationId xmlns:p14="http://schemas.microsoft.com/office/powerpoint/2010/main" val="1016208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13</a:t>
            </a:fld>
            <a:endParaRPr lang="en-VN"/>
          </a:p>
        </p:txBody>
      </p:sp>
    </p:spTree>
    <p:extLst>
      <p:ext uri="{BB962C8B-B14F-4D97-AF65-F5344CB8AC3E}">
        <p14:creationId xmlns:p14="http://schemas.microsoft.com/office/powerpoint/2010/main" val="91184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E8E6E3"/>
                </a:solidFill>
                <a:effectLst/>
                <a:latin typeface="Noto serif" panose="02020600060500020200" pitchFamily="18" charset="0"/>
              </a:rPr>
              <a:t>Team </a:t>
            </a:r>
            <a:r>
              <a:rPr lang="en-US" b="0" i="1" dirty="0" err="1">
                <a:solidFill>
                  <a:srgbClr val="E8E6E3"/>
                </a:solidFill>
                <a:effectLst/>
                <a:latin typeface="Noto serif" panose="02020600060500020200" pitchFamily="18" charset="0"/>
              </a:rPr>
              <a:t>Inspire’s</a:t>
            </a:r>
            <a:r>
              <a:rPr lang="en-US" b="0" i="0" dirty="0">
                <a:solidFill>
                  <a:srgbClr val="E8E6E3"/>
                </a:solidFill>
                <a:effectLst/>
                <a:latin typeface="Noto serif" panose="02020600060500020200" pitchFamily="18" charset="0"/>
              </a:rPr>
              <a:t> mission, as the name implies, is to inspire the browsing customer and to present products that might be of interest.</a:t>
            </a:r>
          </a:p>
          <a:p>
            <a:pPr algn="l"/>
            <a:r>
              <a:rPr lang="en-US" b="0" i="1" dirty="0">
                <a:solidFill>
                  <a:srgbClr val="E8E6E3"/>
                </a:solidFill>
                <a:effectLst/>
                <a:latin typeface="Noto serif" panose="02020600060500020200" pitchFamily="18" charset="0"/>
              </a:rPr>
              <a:t>Team Decide</a:t>
            </a:r>
            <a:r>
              <a:rPr lang="en-US" b="0" i="0" dirty="0">
                <a:solidFill>
                  <a:srgbClr val="E8E6E3"/>
                </a:solidFill>
                <a:effectLst/>
                <a:latin typeface="Noto serif" panose="02020600060500020200" pitchFamily="18" charset="0"/>
              </a:rPr>
              <a:t> helps in making an informed buying decision by providing excellent product images, a list of relevant specs, comparison tools, and customer reviews.</a:t>
            </a:r>
          </a:p>
          <a:p>
            <a:pPr algn="l"/>
            <a:r>
              <a:rPr lang="en-US" b="0" i="1" dirty="0">
                <a:solidFill>
                  <a:srgbClr val="E8E6E3"/>
                </a:solidFill>
                <a:effectLst/>
                <a:latin typeface="Noto serif" panose="02020600060500020200" pitchFamily="18" charset="0"/>
              </a:rPr>
              <a:t>Team Checkout</a:t>
            </a:r>
            <a:r>
              <a:rPr lang="en-US" b="0" i="0" dirty="0">
                <a:solidFill>
                  <a:srgbClr val="E8E6E3"/>
                </a:solidFill>
                <a:effectLst/>
                <a:latin typeface="Noto serif" panose="02020600060500020200" pitchFamily="18" charset="0"/>
              </a:rPr>
              <a:t> takes over when the customer has decided on an item and guides them through the checkout process.</a:t>
            </a: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r>
              <a:rPr lang="en-US" b="0" i="0" dirty="0">
                <a:solidFill>
                  <a:srgbClr val="000000"/>
                </a:solidFill>
                <a:effectLst/>
                <a:latin typeface="Noto serif" panose="02020600060500020200" pitchFamily="18" charset="0"/>
              </a:rPr>
              <a:t>Team Decide doesn’t have to know anything about these relations. Nor do they need to know about the underlying algorithms and data sources.</a:t>
            </a:r>
          </a:p>
          <a:p>
            <a:pPr marL="171450" indent="-171450">
              <a:buFontTx/>
              <a:buChar char="-"/>
            </a:pPr>
            <a:r>
              <a:rPr lang="en-US" b="0" i="0" dirty="0">
                <a:solidFill>
                  <a:srgbClr val="E8E6E3"/>
                </a:solidFill>
                <a:effectLst/>
                <a:latin typeface="Noto serif" panose="02020600060500020200" pitchFamily="18" charset="0"/>
              </a:rPr>
              <a:t>The coupling between the two applications is low, and the robustness is high</a:t>
            </a:r>
            <a:endParaRPr lang="en-VN" b="0" i="0" dirty="0">
              <a:solidFill>
                <a:srgbClr val="E8E6E3"/>
              </a:solidFill>
              <a:effectLst/>
              <a:latin typeface="Noto serif" panose="02020600060500020200" pitchFamily="18" charset="0"/>
            </a:endParaRPr>
          </a:p>
          <a:p>
            <a:pPr marL="171450" indent="-171450">
              <a:buFontTx/>
              <a:buChar char="-"/>
            </a:pPr>
            <a:r>
              <a:rPr lang="en-US" b="0" i="0" dirty="0">
                <a:solidFill>
                  <a:srgbClr val="E8E6E3"/>
                </a:solidFill>
                <a:effectLst/>
                <a:latin typeface="Noto serif" panose="02020600060500020200" pitchFamily="18" charset="0"/>
              </a:rPr>
              <a:t>With this simple integration, we have no way of combining data from two different teams into one view.</a:t>
            </a:r>
            <a:endParaRPr lang="en-VN" b="0" i="0" dirty="0">
              <a:solidFill>
                <a:srgbClr val="E8E6E3"/>
              </a:solidFill>
              <a:effectLst/>
              <a:latin typeface="Noto serif" panose="02020600060500020200" pitchFamily="18" charset="0"/>
            </a:endParaRPr>
          </a:p>
          <a:p>
            <a:pPr marL="171450" indent="-171450">
              <a:buFontTx/>
              <a:buChar char="-"/>
            </a:pPr>
            <a:r>
              <a:rPr lang="en-US" b="0" i="0" dirty="0">
                <a:solidFill>
                  <a:srgbClr val="E8E6E3"/>
                </a:solidFill>
                <a:effectLst/>
                <a:latin typeface="Noto serif" panose="02020600060500020200" pitchFamily="18" charset="0"/>
              </a:rPr>
              <a:t>This model also comes with a lot of technical redundancy and overhead. Common parts like the page header need to be created and maintained by each team.</a:t>
            </a:r>
          </a:p>
          <a:p>
            <a:br>
              <a:rPr lang="en-US" dirty="0"/>
            </a:br>
            <a:endParaRPr lang="en-US" b="0" i="0" dirty="0">
              <a:solidFill>
                <a:srgbClr val="000000"/>
              </a:solidFill>
              <a:effectLst/>
              <a:latin typeface="Noto serif" panose="02020600060500020200" pitchFamily="18" charset="0"/>
            </a:endParaRPr>
          </a:p>
        </p:txBody>
      </p:sp>
      <p:sp>
        <p:nvSpPr>
          <p:cNvPr id="4" name="Slide Number Placeholder 3"/>
          <p:cNvSpPr>
            <a:spLocks noGrp="1"/>
          </p:cNvSpPr>
          <p:nvPr>
            <p:ph type="sldNum" sz="quarter" idx="5"/>
          </p:nvPr>
        </p:nvSpPr>
        <p:spPr/>
        <p:txBody>
          <a:bodyPr/>
          <a:lstStyle/>
          <a:p>
            <a:fld id="{6EE003E5-F192-2349-AD02-9BB865A514B3}" type="slidenum">
              <a:rPr lang="en-VN" smtClean="0"/>
              <a:t>14</a:t>
            </a:fld>
            <a:endParaRPr lang="en-VN"/>
          </a:p>
        </p:txBody>
      </p:sp>
    </p:spTree>
    <p:extLst>
      <p:ext uri="{BB962C8B-B14F-4D97-AF65-F5344CB8AC3E}">
        <p14:creationId xmlns:p14="http://schemas.microsoft.com/office/powerpoint/2010/main" val="2725088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E8E6E3"/>
                </a:solidFill>
                <a:effectLst/>
                <a:latin typeface="Noto serif" panose="02020600060500020200" pitchFamily="18" charset="0"/>
              </a:rPr>
              <a:t>Discovering new tractors via the Show Recommendations link works, but is not obvious enough for the customer</a:t>
            </a:r>
            <a:endParaRPr lang="en-VN" dirty="0"/>
          </a:p>
          <a:p>
            <a:pPr marL="171450" indent="-171450">
              <a:buFontTx/>
              <a:buChar char="-"/>
            </a:pPr>
            <a:r>
              <a:rPr lang="en-US" b="0" i="0" dirty="0">
                <a:solidFill>
                  <a:srgbClr val="E8E6E3"/>
                </a:solidFill>
                <a:effectLst/>
                <a:latin typeface="Noto serif" panose="02020600060500020200" pitchFamily="18" charset="0"/>
              </a:rPr>
              <a:t>It’s possible to embed one page into another page while maintaining the same loose coupling and robustness properties that the link integration provides. Iframes come with strong isolation</a:t>
            </a:r>
          </a:p>
          <a:p>
            <a:pPr marL="171450" indent="-171450">
              <a:buFontTx/>
              <a:buChar char="-"/>
            </a:pPr>
            <a:r>
              <a:rPr lang="en-US" b="0" i="0" dirty="0">
                <a:solidFill>
                  <a:srgbClr val="E8E6E3"/>
                </a:solidFill>
                <a:effectLst/>
                <a:latin typeface="Noto serif" panose="02020600060500020200" pitchFamily="18" charset="0"/>
              </a:rPr>
              <a:t>Iframes have one major drawback when it comes to layout. The outer document needs to know the exact height of the iframe’s content to avoid scrollbars or whitespace</a:t>
            </a:r>
          </a:p>
          <a:p>
            <a:pPr marL="171450" indent="-171450">
              <a:buFontTx/>
              <a:buChar char="-"/>
            </a:pPr>
            <a:r>
              <a:rPr lang="en-US" b="0" i="0" dirty="0">
                <a:solidFill>
                  <a:srgbClr val="E8E6E3"/>
                </a:solidFill>
                <a:effectLst/>
                <a:latin typeface="Noto serif" panose="02020600060500020200" pitchFamily="18" charset="0"/>
              </a:rPr>
              <a:t>There’s a JavaScript libraries exist to automatically update the iframe size when its content changes.</a:t>
            </a:r>
          </a:p>
          <a:p>
            <a:pPr marL="171450" indent="-171450">
              <a:buFontTx/>
              <a:buChar char="-"/>
            </a:pPr>
            <a:r>
              <a:rPr lang="en-US" b="0" i="0" dirty="0">
                <a:solidFill>
                  <a:srgbClr val="E8E6E3"/>
                </a:solidFill>
                <a:effectLst/>
                <a:latin typeface="Noto serif" panose="02020600060500020200" pitchFamily="18" charset="0"/>
              </a:rPr>
              <a:t>The iframe is the optimal composition technique for micro frontends. Iframes work in every browser. They provide strong technical isolation. Scripts and styles can’t leak in or out.</a:t>
            </a:r>
          </a:p>
          <a:p>
            <a:pPr marL="171450" indent="-171450">
              <a:buFontTx/>
              <a:buChar char="-"/>
            </a:pPr>
            <a:r>
              <a:rPr lang="en-US" b="0" i="0" cap="all" dirty="0">
                <a:solidFill>
                  <a:srgbClr val="BEB9B0"/>
                </a:solidFill>
                <a:effectLst/>
                <a:latin typeface="Noto Serif" panose="02020600060500020200" pitchFamily="18" charset="0"/>
              </a:rPr>
              <a:t>The drawbacks</a:t>
            </a:r>
            <a:r>
              <a:rPr lang="en-US" b="0" i="0" cap="all" dirty="0">
                <a:solidFill>
                  <a:srgbClr val="E8E6E3"/>
                </a:solidFill>
                <a:effectLst/>
                <a:latin typeface="Noto serif" panose="02020600060500020200" pitchFamily="18" charset="0"/>
              </a:rPr>
              <a:t>:</a:t>
            </a:r>
          </a:p>
          <a:p>
            <a:pPr marL="628650" lvl="1" indent="-171450">
              <a:buFontTx/>
              <a:buChar char="-"/>
            </a:pPr>
            <a:r>
              <a:rPr lang="en-US" b="0" i="0" cap="all" dirty="0">
                <a:solidFill>
                  <a:srgbClr val="E8E6E3"/>
                </a:solidFill>
                <a:effectLst/>
                <a:latin typeface="Noto serif" panose="02020600060500020200" pitchFamily="18" charset="0"/>
              </a:rPr>
              <a:t>Performance overhead</a:t>
            </a:r>
          </a:p>
          <a:p>
            <a:pPr marL="628650" lvl="1" indent="-171450">
              <a:buFontTx/>
              <a:buChar char="-"/>
            </a:pPr>
            <a:r>
              <a:rPr lang="en-US" b="0" i="0" cap="all" dirty="0">
                <a:solidFill>
                  <a:srgbClr val="E8E6E3"/>
                </a:solidFill>
                <a:effectLst/>
                <a:latin typeface="Noto serif" panose="02020600060500020200" pitchFamily="18" charset="0"/>
              </a:rPr>
              <a:t>Bad for accessibility</a:t>
            </a:r>
          </a:p>
          <a:p>
            <a:pPr marL="628650" lvl="1" indent="-171450">
              <a:buFontTx/>
              <a:buChar char="-"/>
            </a:pPr>
            <a:r>
              <a:rPr lang="en-US" b="0" i="0" cap="all" dirty="0">
                <a:solidFill>
                  <a:srgbClr val="E8E6E3"/>
                </a:solidFill>
                <a:effectLst/>
                <a:latin typeface="Noto serif" panose="02020600060500020200" pitchFamily="18" charset="0"/>
              </a:rPr>
              <a:t>BAD for Search engines</a:t>
            </a:r>
            <a:endParaRPr lang="en-US" b="0" i="0" cap="all" dirty="0">
              <a:solidFill>
                <a:srgbClr val="BEB9B0"/>
              </a:solidFill>
              <a:effectLst/>
              <a:latin typeface="Noto Serif" panose="02020600060500020200" pitchFamily="18" charset="0"/>
            </a:endParaRPr>
          </a:p>
          <a:p>
            <a:pPr marL="171450" indent="-171450">
              <a:buFontTx/>
              <a:buChar char="-"/>
            </a:pPr>
            <a:endParaRPr lang="en-US" b="0" i="0" dirty="0">
              <a:solidFill>
                <a:srgbClr val="E8E6E3"/>
              </a:solidFill>
              <a:effectLst/>
              <a:latin typeface="Noto serif" panose="02020600060500020200" pitchFamily="18" charset="0"/>
            </a:endParaRP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15</a:t>
            </a:fld>
            <a:endParaRPr lang="en-VN"/>
          </a:p>
        </p:txBody>
      </p:sp>
    </p:spTree>
    <p:extLst>
      <p:ext uri="{BB962C8B-B14F-4D97-AF65-F5344CB8AC3E}">
        <p14:creationId xmlns:p14="http://schemas.microsoft.com/office/powerpoint/2010/main" val="51392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16</a:t>
            </a:fld>
            <a:endParaRPr lang="en-VN"/>
          </a:p>
        </p:txBody>
      </p:sp>
    </p:spTree>
    <p:extLst>
      <p:ext uri="{BB962C8B-B14F-4D97-AF65-F5344CB8AC3E}">
        <p14:creationId xmlns:p14="http://schemas.microsoft.com/office/powerpoint/2010/main" val="123678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VN" dirty="0"/>
              <a:t>-  </a:t>
            </a:r>
            <a:r>
              <a:rPr lang="en-US" b="0" i="0" dirty="0" err="1">
                <a:solidFill>
                  <a:srgbClr val="3D3B49"/>
                </a:solidFill>
                <a:effectLst/>
                <a:latin typeface="Noto Serif" panose="02020600060500020200" pitchFamily="18" charset="0"/>
              </a:rPr>
              <a:t>Namespacing</a:t>
            </a:r>
            <a:r>
              <a:rPr lang="en-US" b="0" i="0" dirty="0">
                <a:solidFill>
                  <a:srgbClr val="3D3B49"/>
                </a:solidFill>
                <a:effectLst/>
                <a:latin typeface="Noto Serif" panose="02020600060500020200" pitchFamily="18" charset="0"/>
              </a:rPr>
              <a:t> styles and script</a:t>
            </a:r>
            <a:r>
              <a:rPr lang="en-US" b="1" i="0" dirty="0">
                <a:solidFill>
                  <a:srgbClr val="3D3B49"/>
                </a:solidFill>
                <a:effectLst/>
                <a:latin typeface="Noto Serif" panose="02020600060500020200" pitchFamily="18" charset="0"/>
              </a:rPr>
              <a:t>s</a:t>
            </a:r>
          </a:p>
          <a:p>
            <a:pPr marL="171450" indent="-171450">
              <a:buFontTx/>
              <a:buChar char="-"/>
            </a:pPr>
            <a:r>
              <a:rPr lang="en-US" b="0" i="0" dirty="0">
                <a:solidFill>
                  <a:srgbClr val="000000"/>
                </a:solidFill>
                <a:effectLst/>
                <a:latin typeface="Noto serif" panose="02020600060500020200" pitchFamily="18" charset="0"/>
              </a:rPr>
              <a:t>It’s a good idea to introduce an extra team-level prefix or CSS Modules, CSS-in-JS</a:t>
            </a:r>
          </a:p>
          <a:p>
            <a:pPr marL="173736" indent="-173736" algn="l" rtl="0" eaLnBrk="1" latinLnBrk="0" hangingPunct="1">
              <a:spcBef>
                <a:spcPts val="0"/>
              </a:spcBef>
              <a:spcAft>
                <a:spcPts val="0"/>
              </a:spcAft>
              <a:buClrTx/>
              <a:buSzPts val="1200"/>
              <a:buFont typeface="Symbol" pitchFamily="2" charset="2"/>
              <a:buChar char="-"/>
            </a:pPr>
            <a:r>
              <a:rPr lang="en-US" sz="1800" b="0" i="0" kern="1200" dirty="0">
                <a:solidFill>
                  <a:srgbClr val="000000"/>
                </a:solidFill>
                <a:effectLst/>
                <a:latin typeface="Noto serif" panose="02020600060500020200" pitchFamily="18" charset="0"/>
                <a:ea typeface="+mn-ea"/>
                <a:cs typeface="+mn-cs"/>
              </a:rPr>
              <a:t>Cookies, storage, events, or unavoidable global variables should be </a:t>
            </a:r>
            <a:r>
              <a:rPr lang="en-US" sz="1800" b="0" i="0" kern="1200" dirty="0" err="1">
                <a:solidFill>
                  <a:srgbClr val="000000"/>
                </a:solidFill>
                <a:effectLst/>
                <a:latin typeface="Noto serif" panose="02020600060500020200" pitchFamily="18" charset="0"/>
                <a:ea typeface="+mn-ea"/>
                <a:cs typeface="+mn-cs"/>
              </a:rPr>
              <a:t>namespaced</a:t>
            </a:r>
            <a:endParaRPr lang="en-VN" sz="1800" dirty="0">
              <a:effectLst/>
            </a:endParaRPr>
          </a:p>
          <a:p>
            <a:pPr marL="630936" indent="-173736" algn="l" rtl="0" eaLnBrk="1" latinLnBrk="0" hangingPunct="1">
              <a:spcBef>
                <a:spcPts val="0"/>
              </a:spcBef>
              <a:spcAft>
                <a:spcPts val="0"/>
              </a:spcAft>
            </a:pPr>
            <a:r>
              <a:rPr lang="en-US" sz="1800" b="0" i="0" kern="1200" dirty="0" err="1">
                <a:solidFill>
                  <a:srgbClr val="3D3B49"/>
                </a:solidFill>
                <a:effectLst/>
                <a:latin typeface="Consolas" panose="020B0609020204030204" pitchFamily="49" charset="0"/>
                <a:ea typeface="+mn-ea"/>
                <a:cs typeface="+mn-cs"/>
              </a:rPr>
              <a:t>document.cookie</a:t>
            </a:r>
            <a:r>
              <a:rPr lang="en-US" sz="1800" b="0" i="0" kern="1200" dirty="0">
                <a:solidFill>
                  <a:srgbClr val="3D3B49"/>
                </a:solidFill>
                <a:effectLst/>
                <a:latin typeface="Consolas" panose="020B0609020204030204" pitchFamily="49" charset="0"/>
                <a:ea typeface="+mn-ea"/>
                <a:cs typeface="+mn-cs"/>
              </a:rPr>
              <a:t> = "</a:t>
            </a:r>
            <a:r>
              <a:rPr lang="en-US" sz="1800" b="0" i="0" kern="1200" dirty="0" err="1">
                <a:solidFill>
                  <a:srgbClr val="3D3B49"/>
                </a:solidFill>
                <a:effectLst/>
                <a:latin typeface="Consolas" panose="020B0609020204030204" pitchFamily="49" charset="0"/>
                <a:ea typeface="+mn-ea"/>
                <a:cs typeface="+mn-cs"/>
              </a:rPr>
              <a:t>decide_optout</a:t>
            </a:r>
            <a:r>
              <a:rPr lang="en-US" sz="1800" b="0" i="0" kern="1200" dirty="0">
                <a:solidFill>
                  <a:srgbClr val="3D3B49"/>
                </a:solidFill>
                <a:effectLst/>
                <a:latin typeface="Consolas" panose="020B0609020204030204" pitchFamily="49" charset="0"/>
                <a:ea typeface="+mn-ea"/>
                <a:cs typeface="+mn-cs"/>
              </a:rPr>
              <a:t>=true";</a:t>
            </a:r>
            <a:endParaRPr lang="en-VN" dirty="0">
              <a:effectLst/>
            </a:endParaRPr>
          </a:p>
          <a:p>
            <a:pPr marL="630936" indent="-173736" algn="l" rtl="0" eaLnBrk="1" latinLnBrk="0" hangingPunct="1">
              <a:spcBef>
                <a:spcPts val="0"/>
              </a:spcBef>
              <a:spcAft>
                <a:spcPts val="0"/>
              </a:spcAft>
            </a:pPr>
            <a:r>
              <a:rPr lang="en-US" sz="1800" kern="1200" dirty="0" err="1">
                <a:solidFill>
                  <a:srgbClr val="000000"/>
                </a:solidFill>
                <a:effectLst/>
                <a:latin typeface="Calibri" panose="020F0502020204030204" pitchFamily="34" charset="0"/>
                <a:ea typeface="+mn-ea"/>
                <a:cs typeface="+mn-cs"/>
              </a:rPr>
              <a:t>localStorage</a:t>
            </a:r>
            <a:r>
              <a:rPr lang="en-US" sz="1800" kern="1200" dirty="0">
                <a:solidFill>
                  <a:srgbClr val="000000"/>
                </a:solidFill>
                <a:effectLst/>
                <a:latin typeface="Calibri" panose="020F0502020204030204" pitchFamily="34" charset="0"/>
                <a:ea typeface="+mn-ea"/>
                <a:cs typeface="+mn-cs"/>
              </a:rPr>
              <a:t>["</a:t>
            </a:r>
            <a:r>
              <a:rPr lang="en-US" sz="1800" b="1" i="0" kern="1200" dirty="0" err="1">
                <a:solidFill>
                  <a:srgbClr val="000000"/>
                </a:solidFill>
                <a:effectLst/>
                <a:latin typeface="Noto serif" panose="02020600060500020200" pitchFamily="18" charset="0"/>
                <a:ea typeface="+mn-ea"/>
                <a:cs typeface="+mn-cs"/>
              </a:rPr>
              <a:t>decide</a:t>
            </a:r>
            <a:r>
              <a:rPr lang="en-US" sz="1800" kern="1200" dirty="0" err="1">
                <a:solidFill>
                  <a:srgbClr val="000000"/>
                </a:solidFill>
                <a:effectLst/>
                <a:latin typeface="Calibri" panose="020F0502020204030204" pitchFamily="34" charset="0"/>
                <a:ea typeface="+mn-ea"/>
                <a:cs typeface="+mn-cs"/>
              </a:rPr>
              <a:t>:last_seen</a:t>
            </a:r>
            <a:r>
              <a:rPr lang="en-US" sz="1800" kern="1200" dirty="0">
                <a:solidFill>
                  <a:srgbClr val="000000"/>
                </a:solidFill>
                <a:effectLst/>
                <a:latin typeface="Calibri" panose="020F0502020204030204" pitchFamily="34" charset="0"/>
                <a:ea typeface="+mn-ea"/>
                <a:cs typeface="+mn-cs"/>
              </a:rPr>
              <a:t>"] = "</a:t>
            </a:r>
            <a:r>
              <a:rPr lang="en-US" sz="1800" kern="1200" dirty="0" err="1">
                <a:solidFill>
                  <a:srgbClr val="000000"/>
                </a:solidFill>
                <a:effectLst/>
                <a:latin typeface="Calibri" panose="020F0502020204030204" pitchFamily="34" charset="0"/>
                <a:ea typeface="+mn-ea"/>
                <a:cs typeface="+mn-cs"/>
              </a:rPr>
              <a:t>a,b</a:t>
            </a:r>
            <a:r>
              <a:rPr lang="en-US" sz="1800" kern="1200" dirty="0">
                <a:solidFill>
                  <a:srgbClr val="000000"/>
                </a:solidFill>
                <a:effectLst/>
                <a:latin typeface="Calibri" panose="020F0502020204030204" pitchFamily="34" charset="0"/>
                <a:ea typeface="+mn-ea"/>
                <a:cs typeface="+mn-cs"/>
              </a:rPr>
              <a:t>";</a:t>
            </a:r>
            <a:endParaRPr lang="en-VN" dirty="0">
              <a:effectLst/>
            </a:endParaRPr>
          </a:p>
          <a:p>
            <a:pPr marL="630936" indent="-173736" algn="l" rtl="0" eaLnBrk="1" latinLnBrk="0" hangingPunct="1">
              <a:spcBef>
                <a:spcPts val="0"/>
              </a:spcBef>
              <a:spcAft>
                <a:spcPts val="0"/>
              </a:spcAft>
            </a:pPr>
            <a:r>
              <a:rPr lang="en-US" sz="1800" kern="1200" dirty="0" err="1">
                <a:solidFill>
                  <a:srgbClr val="000000"/>
                </a:solidFill>
                <a:effectLst/>
                <a:latin typeface="Calibri" panose="020F0502020204030204" pitchFamily="34" charset="0"/>
                <a:ea typeface="+mn-ea"/>
                <a:cs typeface="+mn-cs"/>
              </a:rPr>
              <a:t>sessionStorage</a:t>
            </a:r>
            <a:r>
              <a:rPr lang="en-US" sz="1800" kern="1200" dirty="0">
                <a:solidFill>
                  <a:srgbClr val="000000"/>
                </a:solidFill>
                <a:effectLst/>
                <a:latin typeface="Calibri" panose="020F0502020204030204" pitchFamily="34" charset="0"/>
                <a:ea typeface="+mn-ea"/>
                <a:cs typeface="+mn-cs"/>
              </a:rPr>
              <a:t>["</a:t>
            </a:r>
            <a:r>
              <a:rPr lang="en-US" sz="1800" b="1" i="0" kern="1200" dirty="0" err="1">
                <a:solidFill>
                  <a:srgbClr val="000000"/>
                </a:solidFill>
                <a:effectLst/>
                <a:latin typeface="Noto serif" panose="02020600060500020200" pitchFamily="18" charset="0"/>
                <a:ea typeface="+mn-ea"/>
                <a:cs typeface="+mn-cs"/>
              </a:rPr>
              <a:t>inspire</a:t>
            </a:r>
            <a:r>
              <a:rPr lang="en-US" sz="1800" kern="1200" dirty="0" err="1">
                <a:solidFill>
                  <a:srgbClr val="000000"/>
                </a:solidFill>
                <a:effectLst/>
                <a:latin typeface="Calibri" panose="020F0502020204030204" pitchFamily="34" charset="0"/>
                <a:ea typeface="+mn-ea"/>
                <a:cs typeface="+mn-cs"/>
              </a:rPr>
              <a:t>:last_seen</a:t>
            </a:r>
            <a:r>
              <a:rPr lang="en-US" sz="1800" kern="1200" dirty="0">
                <a:solidFill>
                  <a:srgbClr val="000000"/>
                </a:solidFill>
                <a:effectLst/>
                <a:latin typeface="Calibri" panose="020F0502020204030204" pitchFamily="34" charset="0"/>
                <a:ea typeface="+mn-ea"/>
                <a:cs typeface="+mn-cs"/>
              </a:rPr>
              <a:t>"] = "</a:t>
            </a:r>
            <a:r>
              <a:rPr lang="en-US" sz="1800" kern="1200" dirty="0" err="1">
                <a:solidFill>
                  <a:srgbClr val="000000"/>
                </a:solidFill>
                <a:effectLst/>
                <a:latin typeface="Calibri" panose="020F0502020204030204" pitchFamily="34" charset="0"/>
                <a:ea typeface="+mn-ea"/>
                <a:cs typeface="+mn-cs"/>
              </a:rPr>
              <a:t>c,d</a:t>
            </a:r>
            <a:r>
              <a:rPr lang="en-US" sz="1800" kern="1200" dirty="0">
                <a:solidFill>
                  <a:srgbClr val="000000"/>
                </a:solidFill>
                <a:effectLst/>
                <a:latin typeface="Calibri" panose="020F0502020204030204" pitchFamily="34" charset="0"/>
                <a:ea typeface="+mn-ea"/>
                <a:cs typeface="+mn-cs"/>
              </a:rPr>
              <a:t>";</a:t>
            </a:r>
            <a:endParaRPr lang="en-VN" dirty="0">
              <a:effectLst/>
            </a:endParaRP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r>
              <a:rPr lang="en-US" b="0" i="0" dirty="0">
                <a:solidFill>
                  <a:srgbClr val="000000"/>
                </a:solidFill>
                <a:effectLst/>
                <a:latin typeface="Noto serif" panose="02020600060500020200" pitchFamily="18" charset="0"/>
              </a:rPr>
              <a:t>Drawbacks</a:t>
            </a:r>
          </a:p>
          <a:p>
            <a:pPr marL="628650" lvl="1" indent="-171450">
              <a:buFontTx/>
              <a:buChar char="-"/>
            </a:pPr>
            <a:r>
              <a:rPr lang="en-US" b="0" i="0" dirty="0">
                <a:solidFill>
                  <a:srgbClr val="000000"/>
                </a:solidFill>
                <a:effectLst/>
                <a:latin typeface="Noto serif" panose="02020600060500020200" pitchFamily="18" charset="0"/>
              </a:rPr>
              <a:t>Asynchronous loading causes delay</a:t>
            </a:r>
          </a:p>
          <a:p>
            <a:pPr marL="628650" lvl="1" indent="-171450">
              <a:buFontTx/>
              <a:buChar char="-"/>
            </a:pPr>
            <a:r>
              <a:rPr lang="en-US" b="0" i="0" dirty="0">
                <a:solidFill>
                  <a:srgbClr val="000000"/>
                </a:solidFill>
                <a:effectLst/>
                <a:latin typeface="Noto serif" panose="02020600060500020200" pitchFamily="18" charset="0"/>
              </a:rPr>
              <a:t>Missing isolation</a:t>
            </a:r>
          </a:p>
          <a:p>
            <a:pPr marL="628650" lvl="1" indent="-171450">
              <a:buFontTx/>
              <a:buChar char="-"/>
            </a:pPr>
            <a:endParaRPr lang="en-US" b="0" i="0" dirty="0">
              <a:solidFill>
                <a:srgbClr val="000000"/>
              </a:solidFill>
              <a:effectLst/>
              <a:latin typeface="Noto serif" panose="02020600060500020200" pitchFamily="18" charset="0"/>
            </a:endParaRPr>
          </a:p>
          <a:p>
            <a:pPr marL="628650" lvl="1" indent="-171450">
              <a:buFontTx/>
              <a:buChar char="-"/>
            </a:pPr>
            <a:endParaRPr lang="en-US" b="0" i="0" dirty="0">
              <a:solidFill>
                <a:srgbClr val="000000"/>
              </a:solidFill>
              <a:effectLst/>
              <a:latin typeface="Noto serif" panose="02020600060500020200" pitchFamily="18" charset="0"/>
            </a:endParaRPr>
          </a:p>
        </p:txBody>
      </p:sp>
      <p:sp>
        <p:nvSpPr>
          <p:cNvPr id="4" name="Slide Number Placeholder 3"/>
          <p:cNvSpPr>
            <a:spLocks noGrp="1"/>
          </p:cNvSpPr>
          <p:nvPr>
            <p:ph type="sldNum" sz="quarter" idx="5"/>
          </p:nvPr>
        </p:nvSpPr>
        <p:spPr/>
        <p:txBody>
          <a:bodyPr/>
          <a:lstStyle/>
          <a:p>
            <a:fld id="{6EE003E5-F192-2349-AD02-9BB865A514B3}" type="slidenum">
              <a:rPr lang="en-VN" smtClean="0"/>
              <a:t>17</a:t>
            </a:fld>
            <a:endParaRPr lang="en-VN"/>
          </a:p>
        </p:txBody>
      </p:sp>
    </p:spTree>
    <p:extLst>
      <p:ext uri="{BB962C8B-B14F-4D97-AF65-F5344CB8AC3E}">
        <p14:creationId xmlns:p14="http://schemas.microsoft.com/office/powerpoint/2010/main" val="1136622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1" dirty="0">
                <a:solidFill>
                  <a:srgbClr val="3D3B49"/>
                </a:solidFill>
                <a:effectLst/>
                <a:latin typeface="Noto serif" panose="02020600060500020200" pitchFamily="18" charset="0"/>
              </a:rPr>
              <a:t>Technical complexity</a:t>
            </a:r>
            <a:r>
              <a:rPr lang="en-US" b="0" i="0" dirty="0">
                <a:solidFill>
                  <a:srgbClr val="3D3B49"/>
                </a:solidFill>
                <a:effectLst/>
                <a:latin typeface="Noto serif" panose="02020600060500020200" pitchFamily="18" charset="0"/>
              </a:rPr>
              <a:t> describes how easy or complicated it is to set up and work in a model like this.</a:t>
            </a:r>
          </a:p>
          <a:p>
            <a:pPr algn="l">
              <a:buFont typeface="Arial" panose="020B0604020202020204" pitchFamily="34" charset="0"/>
              <a:buChar char="•"/>
            </a:pPr>
            <a:r>
              <a:rPr lang="en-US" b="0" i="1" dirty="0">
                <a:solidFill>
                  <a:srgbClr val="3D3B49"/>
                </a:solidFill>
                <a:effectLst/>
                <a:latin typeface="Noto serif" panose="02020600060500020200" pitchFamily="18" charset="0"/>
              </a:rPr>
              <a:t>Technical isolation</a:t>
            </a:r>
            <a:r>
              <a:rPr lang="en-US" b="0" i="0" dirty="0">
                <a:solidFill>
                  <a:srgbClr val="3D3B49"/>
                </a:solidFill>
                <a:effectLst/>
                <a:latin typeface="Noto serif" panose="02020600060500020200" pitchFamily="18" charset="0"/>
              </a:rPr>
              <a:t> indicates how much native isolation you get out of the box.</a:t>
            </a:r>
          </a:p>
          <a:p>
            <a:pPr algn="l">
              <a:buFont typeface="Arial" panose="020B0604020202020204" pitchFamily="34" charset="0"/>
              <a:buChar char="•"/>
            </a:pPr>
            <a:r>
              <a:rPr lang="en-US" b="0" i="1" dirty="0">
                <a:solidFill>
                  <a:srgbClr val="3D3B49"/>
                </a:solidFill>
                <a:effectLst/>
                <a:latin typeface="Noto serif" panose="02020600060500020200" pitchFamily="18" charset="0"/>
              </a:rPr>
              <a:t>Interactivity</a:t>
            </a:r>
            <a:r>
              <a:rPr lang="en-US" b="0" i="0" dirty="0">
                <a:solidFill>
                  <a:srgbClr val="3D3B49"/>
                </a:solidFill>
                <a:effectLst/>
                <a:latin typeface="Noto serif" panose="02020600060500020200" pitchFamily="18" charset="0"/>
              </a:rPr>
              <a:t> says how well this method is suited for building applications that feel snappy and respond to user input quickly.</a:t>
            </a:r>
          </a:p>
          <a:p>
            <a:pPr algn="l">
              <a:buFont typeface="Arial" panose="020B0604020202020204" pitchFamily="34" charset="0"/>
              <a:buChar char="•"/>
            </a:pPr>
            <a:r>
              <a:rPr lang="en-US" b="0" i="1" dirty="0">
                <a:solidFill>
                  <a:srgbClr val="3D3B49"/>
                </a:solidFill>
                <a:effectLst/>
                <a:latin typeface="Noto serif" panose="02020600060500020200" pitchFamily="18" charset="0"/>
              </a:rPr>
              <a:t>First load time</a:t>
            </a:r>
            <a:r>
              <a:rPr lang="en-US" b="0" i="0" dirty="0">
                <a:solidFill>
                  <a:srgbClr val="3D3B49"/>
                </a:solidFill>
                <a:effectLst/>
                <a:latin typeface="Noto serif" panose="02020600060500020200" pitchFamily="18" charset="0"/>
              </a:rPr>
              <a:t> describes the performance characteristics. How fast does the user get to the content they want to see?</a:t>
            </a:r>
          </a:p>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18</a:t>
            </a:fld>
            <a:endParaRPr lang="en-VN"/>
          </a:p>
        </p:txBody>
      </p:sp>
    </p:spTree>
    <p:extLst>
      <p:ext uri="{BB962C8B-B14F-4D97-AF65-F5344CB8AC3E}">
        <p14:creationId xmlns:p14="http://schemas.microsoft.com/office/powerpoint/2010/main" val="1161973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E8E6E3"/>
                </a:solidFill>
                <a:effectLst/>
                <a:latin typeface="Noto serif" panose="02020600060500020200" pitchFamily="18" charset="0"/>
              </a:rPr>
              <a:t>The company’s web properties should be accessible from one domain</a:t>
            </a:r>
          </a:p>
          <a:p>
            <a:pPr marL="171450" indent="-171450">
              <a:buFontTx/>
              <a:buChar char="-"/>
            </a:pPr>
            <a:r>
              <a:rPr lang="en-US" b="0" i="0" dirty="0">
                <a:solidFill>
                  <a:srgbClr val="CDC9C2"/>
                </a:solidFill>
                <a:effectLst/>
                <a:latin typeface="Noto serif" panose="02020600060500020200" pitchFamily="18" charset="0"/>
              </a:rPr>
              <a:t>The shared web server is inserted between the browser and the team applications. It acts as a proxy and forwards the requests to the responsible teams.</a:t>
            </a:r>
          </a:p>
          <a:p>
            <a:pPr marL="171450" indent="-171450">
              <a:buFontTx/>
              <a:buChar char="-"/>
            </a:pPr>
            <a:r>
              <a:rPr lang="en-US" b="0" i="0" dirty="0">
                <a:solidFill>
                  <a:srgbClr val="E8E6E3"/>
                </a:solidFill>
                <a:effectLst/>
                <a:latin typeface="Noto serif" panose="02020600060500020200" pitchFamily="18" charset="0"/>
              </a:rPr>
              <a:t>Each team should receive its own path prefix</a:t>
            </a:r>
            <a:r>
              <a:rPr lang="en-US" b="0" i="0" dirty="0">
                <a:solidFill>
                  <a:srgbClr val="CDC9C2"/>
                </a:solidFill>
                <a:effectLst/>
                <a:latin typeface="Noto serif" panose="02020600060500020200" pitchFamily="18" charset="0"/>
              </a:rPr>
              <a:t>. </a:t>
            </a:r>
            <a:r>
              <a:rPr lang="en-US" b="0" i="0" dirty="0">
                <a:solidFill>
                  <a:srgbClr val="E8E6E3"/>
                </a:solidFill>
                <a:effectLst/>
                <a:latin typeface="Noto serif" panose="02020600060500020200" pitchFamily="18" charset="0"/>
              </a:rPr>
              <a:t>The frontend proxy should route all requests starting with </a:t>
            </a:r>
            <a:r>
              <a:rPr lang="en-US" dirty="0"/>
              <a:t>/decide/</a:t>
            </a:r>
            <a:r>
              <a:rPr lang="en-US" b="0" i="0" dirty="0">
                <a:solidFill>
                  <a:srgbClr val="E8E6E3"/>
                </a:solidFill>
                <a:effectLst/>
                <a:latin typeface="Noto serif" panose="02020600060500020200" pitchFamily="18" charset="0"/>
              </a:rPr>
              <a:t> to Team </a:t>
            </a:r>
            <a:r>
              <a:rPr lang="en-US" b="0" i="0" dirty="0" err="1">
                <a:solidFill>
                  <a:srgbClr val="E8E6E3"/>
                </a:solidFill>
                <a:effectLst/>
                <a:latin typeface="Noto serif" panose="02020600060500020200" pitchFamily="18" charset="0"/>
              </a:rPr>
              <a:t>Decide’s</a:t>
            </a:r>
            <a:r>
              <a:rPr lang="en-US" b="0" i="0" dirty="0">
                <a:solidFill>
                  <a:srgbClr val="E8E6E3"/>
                </a:solidFill>
                <a:effectLst/>
                <a:latin typeface="Noto serif" panose="02020600060500020200" pitchFamily="18" charset="0"/>
              </a:rPr>
              <a:t> server, </a:t>
            </a:r>
            <a:r>
              <a:rPr lang="en-US" dirty="0"/>
              <a:t>/product/</a:t>
            </a:r>
            <a:r>
              <a:rPr lang="en-US" b="0" i="0" dirty="0">
                <a:solidFill>
                  <a:srgbClr val="E8E6E3"/>
                </a:solidFill>
                <a:effectLst/>
                <a:latin typeface="Noto serif" panose="02020600060500020200" pitchFamily="18" charset="0"/>
              </a:rPr>
              <a:t> to Team Decide, </a:t>
            </a:r>
            <a:r>
              <a:rPr lang="en-US" dirty="0"/>
              <a:t>/recommendations/</a:t>
            </a:r>
            <a:r>
              <a:rPr lang="en-US" b="0" i="0" dirty="0">
                <a:solidFill>
                  <a:srgbClr val="E8E6E3"/>
                </a:solidFill>
                <a:effectLst/>
                <a:latin typeface="Noto serif" panose="02020600060500020200" pitchFamily="18" charset="0"/>
              </a:rPr>
              <a:t> go to Team Inspire</a:t>
            </a:r>
            <a:br>
              <a:rPr lang="en-US" dirty="0"/>
            </a:b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19</a:t>
            </a:fld>
            <a:endParaRPr lang="en-VN"/>
          </a:p>
        </p:txBody>
      </p:sp>
    </p:spTree>
    <p:extLst>
      <p:ext uri="{BB962C8B-B14F-4D97-AF65-F5344CB8AC3E}">
        <p14:creationId xmlns:p14="http://schemas.microsoft.com/office/powerpoint/2010/main" val="350434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Dịch chuyển từ mô hình khối tới micro</a:t>
            </a:r>
          </a:p>
        </p:txBody>
      </p:sp>
      <p:sp>
        <p:nvSpPr>
          <p:cNvPr id="4" name="Slide Number Placeholder 3"/>
          <p:cNvSpPr>
            <a:spLocks noGrp="1"/>
          </p:cNvSpPr>
          <p:nvPr>
            <p:ph type="sldNum" sz="quarter" idx="5"/>
          </p:nvPr>
        </p:nvSpPr>
        <p:spPr/>
        <p:txBody>
          <a:bodyPr/>
          <a:lstStyle/>
          <a:p>
            <a:fld id="{6EE003E5-F192-2349-AD02-9BB865A514B3}" type="slidenum">
              <a:rPr lang="en-VN" smtClean="0"/>
              <a:t>2</a:t>
            </a:fld>
            <a:endParaRPr lang="en-VN"/>
          </a:p>
        </p:txBody>
      </p:sp>
    </p:spTree>
    <p:extLst>
      <p:ext uri="{BB962C8B-B14F-4D97-AF65-F5344CB8AC3E}">
        <p14:creationId xmlns:p14="http://schemas.microsoft.com/office/powerpoint/2010/main" val="1639775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a:t>
            </a:r>
            <a:r>
              <a:rPr lang="en-US" b="0" i="0" dirty="0">
                <a:solidFill>
                  <a:srgbClr val="000055"/>
                </a:solidFill>
                <a:effectLst/>
                <a:latin typeface="Noto serif" panose="02020600060500020200" pitchFamily="18" charset="0"/>
              </a:rPr>
              <a:t>Flow of a request. The frontend proxy decides which application should handle an incoming request. It decides based on the URL path and the configured routing rules</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20</a:t>
            </a:fld>
            <a:endParaRPr lang="en-VN"/>
          </a:p>
        </p:txBody>
      </p:sp>
    </p:spTree>
    <p:extLst>
      <p:ext uri="{BB962C8B-B14F-4D97-AF65-F5344CB8AC3E}">
        <p14:creationId xmlns:p14="http://schemas.microsoft.com/office/powerpoint/2010/main" val="2897530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en-US" b="0" i="0" dirty="0">
                <a:solidFill>
                  <a:srgbClr val="BEB9B0"/>
                </a:solidFill>
                <a:effectLst/>
                <a:latin typeface="Noto serif" panose="02020600060500020200" pitchFamily="18" charset="0"/>
              </a:rPr>
              <a:t>Forwarding a request to another server (</a:t>
            </a:r>
            <a:r>
              <a:rPr lang="en-US" b="0" i="0" dirty="0" err="1">
                <a:solidFill>
                  <a:srgbClr val="BEB9B0"/>
                </a:solidFill>
                <a:effectLst/>
                <a:latin typeface="Noto serif" panose="02020600060500020200" pitchFamily="18" charset="0"/>
              </a:rPr>
              <a:t>proxy_pass</a:t>
            </a:r>
            <a:r>
              <a:rPr lang="en-US" b="0" i="0" dirty="0">
                <a:solidFill>
                  <a:srgbClr val="BEB9B0"/>
                </a:solidFill>
                <a:effectLst/>
                <a:latin typeface="Noto serif" panose="02020600060500020200" pitchFamily="18" charset="0"/>
              </a:rPr>
              <a:t>/upstream)</a:t>
            </a:r>
          </a:p>
          <a:p>
            <a:pPr marL="171450" indent="-171450" algn="l">
              <a:buFontTx/>
              <a:buChar char="-"/>
            </a:pPr>
            <a:r>
              <a:rPr lang="en-US" b="0" i="0" dirty="0">
                <a:solidFill>
                  <a:srgbClr val="BEB9B0"/>
                </a:solidFill>
                <a:effectLst/>
                <a:latin typeface="Noto serif" panose="02020600060500020200" pitchFamily="18" charset="0"/>
              </a:rPr>
              <a:t>Differentiating incoming requests (location)</a:t>
            </a:r>
          </a:p>
          <a:p>
            <a:pPr marL="171450" indent="-171450" algn="l">
              <a:buFontTx/>
              <a:buChar char="-"/>
            </a:pPr>
            <a:r>
              <a:rPr lang="en-US" b="0" i="0" dirty="0" err="1">
                <a:solidFill>
                  <a:srgbClr val="BEB9B0"/>
                </a:solidFill>
                <a:effectLst/>
                <a:latin typeface="Noto Serif" panose="02020600060500020200" pitchFamily="18" charset="0"/>
              </a:rPr>
              <a:t>Namespacing</a:t>
            </a:r>
            <a:r>
              <a:rPr lang="en-US" b="0" i="0" dirty="0">
                <a:solidFill>
                  <a:srgbClr val="BEB9B0"/>
                </a:solidFill>
                <a:effectLst/>
                <a:latin typeface="Noto Serif" panose="02020600060500020200" pitchFamily="18" charset="0"/>
              </a:rPr>
              <a:t> resources</a:t>
            </a:r>
          </a:p>
          <a:p>
            <a:pPr marL="171450" indent="-171450" algn="l">
              <a:buFontTx/>
              <a:buChar char="-"/>
            </a:pPr>
            <a:r>
              <a:rPr lang="en-US" b="0" i="0" dirty="0">
                <a:solidFill>
                  <a:srgbClr val="E8E6E3"/>
                </a:solidFill>
                <a:effectLst/>
                <a:latin typeface="Noto serif" panose="02020600060500020200" pitchFamily="18" charset="0"/>
              </a:rPr>
              <a:t>When your project grows, the number of entries in the routing configuration also grows. It can get complicated quickly. There are different ways to deal with this complexity.</a:t>
            </a:r>
            <a:endParaRPr lang="en-US" b="0" i="0" dirty="0">
              <a:solidFill>
                <a:srgbClr val="BEB9B0"/>
              </a:solidFill>
              <a:effectLst/>
              <a:latin typeface="Noto Serif" panose="02020600060500020200" pitchFamily="18" charset="0"/>
            </a:endParaRPr>
          </a:p>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21</a:t>
            </a:fld>
            <a:endParaRPr lang="en-VN"/>
          </a:p>
        </p:txBody>
      </p:sp>
    </p:spTree>
    <p:extLst>
      <p:ext uri="{BB962C8B-B14F-4D97-AF65-F5344CB8AC3E}">
        <p14:creationId xmlns:p14="http://schemas.microsoft.com/office/powerpoint/2010/main" val="3766010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00"/>
                </a:solidFill>
                <a:effectLst/>
                <a:latin typeface="Noto serif" panose="02020600060500020200" pitchFamily="18" charset="0"/>
              </a:rPr>
              <a:t>Assembling the markup of different fragments on the server is a widespread and popular solution</a:t>
            </a:r>
          </a:p>
          <a:p>
            <a:pPr marL="171450" indent="-171450">
              <a:buFontTx/>
              <a:buChar char="-"/>
            </a:pPr>
            <a:r>
              <a:rPr lang="en-US" b="0" i="0" dirty="0">
                <a:solidFill>
                  <a:srgbClr val="000000"/>
                </a:solidFill>
                <a:effectLst/>
                <a:latin typeface="Noto serif" panose="02020600060500020200" pitchFamily="18" charset="0"/>
              </a:rPr>
              <a:t>Many e-commerce companies like Amazon have chosen this way</a:t>
            </a:r>
          </a:p>
          <a:p>
            <a:pPr marL="171450" indent="-171450">
              <a:buFontTx/>
              <a:buChar char="-"/>
            </a:pPr>
            <a:r>
              <a:rPr lang="en-US" b="0" i="0" dirty="0">
                <a:solidFill>
                  <a:srgbClr val="000055"/>
                </a:solidFill>
                <a:effectLst/>
                <a:latin typeface="Noto serif" panose="02020600060500020200" pitchFamily="18" charset="0"/>
              </a:rPr>
              <a:t>Composition of fragments happens on the server. The client receives an already assembled page</a:t>
            </a:r>
          </a:p>
          <a:p>
            <a:pPr marL="171450" indent="-171450">
              <a:buFontTx/>
              <a:buChar char="-"/>
            </a:pPr>
            <a:r>
              <a:rPr lang="en-US" b="0" i="0" dirty="0">
                <a:solidFill>
                  <a:srgbClr val="000000"/>
                </a:solidFill>
                <a:effectLst/>
                <a:latin typeface="Noto serif" panose="02020600060500020200" pitchFamily="18" charset="0"/>
              </a:rPr>
              <a:t>You can achieve incredibly good first-page load speeds</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22</a:t>
            </a:fld>
            <a:endParaRPr lang="en-VN"/>
          </a:p>
        </p:txBody>
      </p:sp>
    </p:spTree>
    <p:extLst>
      <p:ext uri="{BB962C8B-B14F-4D97-AF65-F5344CB8AC3E}">
        <p14:creationId xmlns:p14="http://schemas.microsoft.com/office/powerpoint/2010/main" val="1201838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00"/>
                </a:solidFill>
                <a:effectLst/>
                <a:latin typeface="Noto serif" panose="02020600060500020200" pitchFamily="18" charset="0"/>
              </a:rPr>
              <a:t>To overcome elements like the recommendation strip appear with a noticeable delay.</a:t>
            </a:r>
          </a:p>
          <a:p>
            <a:pPr marL="171450" indent="-171450">
              <a:buFontTx/>
              <a:buChar char="-"/>
            </a:pPr>
            <a:r>
              <a:rPr lang="en-US" b="0" i="0" dirty="0">
                <a:solidFill>
                  <a:srgbClr val="000000"/>
                </a:solidFill>
                <a:effectLst/>
                <a:latin typeface="Noto serif" panose="02020600060500020200" pitchFamily="18" charset="0"/>
              </a:rPr>
              <a:t>The developers are surprised by the poor performance reports. On their machines, all pages load pretty quickly. They can’t even see the effects that the customers described on their machines. But this might be because their customers don’t own $3,000 notebooks, aren’t on a fiber connection, and don’t live in the same country where the datacenter is located.</a:t>
            </a:r>
          </a:p>
          <a:p>
            <a:pPr marL="171450" indent="-171450">
              <a:buFontTx/>
              <a:buChar char="-"/>
            </a:pPr>
            <a:r>
              <a:rPr lang="en-US" b="0" i="0" dirty="0">
                <a:solidFill>
                  <a:srgbClr val="4A4A4A"/>
                </a:solidFill>
                <a:effectLst/>
                <a:latin typeface="Lora" panose="020F0502020204030204" pitchFamily="34" charset="0"/>
              </a:rPr>
              <a:t>Server Side Include is server side interpreted scripts language. It mostly used in web. Use of SSI is to include a file into web page.</a:t>
            </a:r>
          </a:p>
          <a:p>
            <a:pPr marL="171450" indent="-171450">
              <a:buFontTx/>
              <a:buChar char="-"/>
            </a:pPr>
            <a:r>
              <a:rPr lang="en-US" b="0" i="0" dirty="0">
                <a:solidFill>
                  <a:srgbClr val="000000"/>
                </a:solidFill>
                <a:effectLst/>
                <a:latin typeface="Noto serif" panose="02020600060500020200" pitchFamily="18" charset="0"/>
              </a:rPr>
              <a:t>The web server replaces this directive with the contents of the referenced URL before it passes the markup to the client.</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23</a:t>
            </a:fld>
            <a:endParaRPr lang="en-VN"/>
          </a:p>
        </p:txBody>
      </p:sp>
    </p:spTree>
    <p:extLst>
      <p:ext uri="{BB962C8B-B14F-4D97-AF65-F5344CB8AC3E}">
        <p14:creationId xmlns:p14="http://schemas.microsoft.com/office/powerpoint/2010/main" val="4283237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24</a:t>
            </a:fld>
            <a:endParaRPr lang="en-VN"/>
          </a:p>
        </p:txBody>
      </p:sp>
    </p:spTree>
    <p:extLst>
      <p:ext uri="{BB962C8B-B14F-4D97-AF65-F5344CB8AC3E}">
        <p14:creationId xmlns:p14="http://schemas.microsoft.com/office/powerpoint/2010/main" val="1204954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D3B49"/>
                </a:solidFill>
                <a:effectLst/>
                <a:latin typeface="Noto serif" panose="02020600060500020200" pitchFamily="18" charset="0"/>
              </a:rPr>
              <a:t>The client requests /product/</a:t>
            </a:r>
            <a:r>
              <a:rPr lang="en-US" b="0" i="0" dirty="0" err="1">
                <a:solidFill>
                  <a:srgbClr val="3D3B49"/>
                </a:solidFill>
                <a:effectLst/>
                <a:latin typeface="Noto serif" panose="02020600060500020200" pitchFamily="18" charset="0"/>
              </a:rPr>
              <a:t>porsche</a:t>
            </a:r>
            <a:r>
              <a:rPr lang="en-US" b="0" i="0" dirty="0">
                <a:solidFill>
                  <a:srgbClr val="3D3B49"/>
                </a:solidFill>
                <a:effectLst/>
                <a:latin typeface="Noto serif" panose="02020600060500020200" pitchFamily="18" charset="0"/>
              </a:rPr>
              <a:t>.</a:t>
            </a:r>
          </a:p>
          <a:p>
            <a:pPr algn="l">
              <a:buFont typeface="+mj-lt"/>
              <a:buAutoNum type="arabicPeriod"/>
            </a:pPr>
            <a:r>
              <a:rPr lang="en-US" b="0" i="0" dirty="0">
                <a:solidFill>
                  <a:srgbClr val="3D3B49"/>
                </a:solidFill>
                <a:effectLst/>
                <a:latin typeface="Noto serif" panose="02020600060500020200" pitchFamily="18" charset="0"/>
              </a:rPr>
              <a:t>Nginx forwards the request to Team Decide because it starts with /product/.</a:t>
            </a:r>
          </a:p>
          <a:p>
            <a:pPr algn="l">
              <a:buFont typeface="+mj-lt"/>
              <a:buAutoNum type="arabicPeriod"/>
            </a:pPr>
            <a:r>
              <a:rPr lang="en-US" b="0" i="0" dirty="0">
                <a:solidFill>
                  <a:srgbClr val="3D3B49"/>
                </a:solidFill>
                <a:effectLst/>
                <a:latin typeface="Noto serif" panose="02020600060500020200" pitchFamily="18" charset="0"/>
              </a:rPr>
              <a:t>Team Decide generates the markup for the product page, including an SSI directive where the recommendations should be placed, and sends it to Nginx.</a:t>
            </a:r>
          </a:p>
          <a:p>
            <a:pPr algn="l">
              <a:buFont typeface="+mj-lt"/>
              <a:buAutoNum type="arabicPeriod"/>
            </a:pPr>
            <a:r>
              <a:rPr lang="en-US" b="0" i="0" dirty="0">
                <a:solidFill>
                  <a:srgbClr val="3D3B49"/>
                </a:solidFill>
                <a:effectLst/>
                <a:latin typeface="Noto serif" panose="02020600060500020200" pitchFamily="18" charset="0"/>
              </a:rPr>
              <a:t>Nginx parses the response body, finds the SSI include, and extracts the URL (virtual).</a:t>
            </a:r>
          </a:p>
          <a:p>
            <a:pPr algn="l">
              <a:buFont typeface="+mj-lt"/>
              <a:buAutoNum type="arabicPeriod"/>
            </a:pPr>
            <a:r>
              <a:rPr lang="en-US" b="0" i="0" dirty="0">
                <a:solidFill>
                  <a:srgbClr val="3D3B49"/>
                </a:solidFill>
                <a:effectLst/>
                <a:latin typeface="Noto serif" panose="02020600060500020200" pitchFamily="18" charset="0"/>
              </a:rPr>
              <a:t>Nginx requests its content from Team Inspire because the URL starts with /inspire/.</a:t>
            </a:r>
          </a:p>
          <a:p>
            <a:pPr algn="l">
              <a:buFont typeface="+mj-lt"/>
              <a:buAutoNum type="arabicPeriod"/>
            </a:pPr>
            <a:r>
              <a:rPr lang="en-US" b="0" i="0" dirty="0">
                <a:solidFill>
                  <a:srgbClr val="3D3B49"/>
                </a:solidFill>
                <a:effectLst/>
                <a:latin typeface="Noto serif" panose="02020600060500020200" pitchFamily="18" charset="0"/>
              </a:rPr>
              <a:t>Team Inspire produces the markup for the fragment and returns it.</a:t>
            </a:r>
          </a:p>
          <a:p>
            <a:pPr algn="l">
              <a:buFont typeface="+mj-lt"/>
              <a:buAutoNum type="arabicPeriod"/>
            </a:pPr>
            <a:r>
              <a:rPr lang="en-US" b="0" i="0" dirty="0">
                <a:solidFill>
                  <a:srgbClr val="3D3B49"/>
                </a:solidFill>
                <a:effectLst/>
                <a:latin typeface="Noto serif" panose="02020600060500020200" pitchFamily="18" charset="0"/>
              </a:rPr>
              <a:t>Nginx replaces the SSI comment on the product page’s markup with the fragments markup.</a:t>
            </a:r>
          </a:p>
          <a:p>
            <a:pPr algn="l">
              <a:buFont typeface="+mj-lt"/>
              <a:buAutoNum type="arabicPeriod"/>
            </a:pPr>
            <a:r>
              <a:rPr lang="en-US" b="0" i="0" dirty="0">
                <a:solidFill>
                  <a:srgbClr val="3D3B49"/>
                </a:solidFill>
                <a:effectLst/>
                <a:latin typeface="Noto serif" panose="02020600060500020200" pitchFamily="18" charset="0"/>
              </a:rPr>
              <a:t>Nginx sends the combined markup to the browser.</a:t>
            </a:r>
          </a:p>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25</a:t>
            </a:fld>
            <a:endParaRPr lang="en-VN"/>
          </a:p>
        </p:txBody>
      </p:sp>
    </p:spTree>
    <p:extLst>
      <p:ext uri="{BB962C8B-B14F-4D97-AF65-F5344CB8AC3E}">
        <p14:creationId xmlns:p14="http://schemas.microsoft.com/office/powerpoint/2010/main" val="2313261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0" i="0" kern="1200" dirty="0">
                <a:solidFill>
                  <a:srgbClr val="3D3B49"/>
                </a:solidFill>
                <a:effectLst/>
                <a:latin typeface="Noto serif" panose="02020600060500020200" pitchFamily="18" charset="0"/>
                <a:ea typeface="+mn-ea"/>
                <a:cs typeface="+mn-cs"/>
              </a:rPr>
              <a:t>Integrating markup on the server usually leads to better page load performance because latency inside the datacenter is much shorter than to the client.</a:t>
            </a:r>
            <a:endParaRPr lang="en-US" b="0" i="0" dirty="0">
              <a:solidFill>
                <a:srgbClr val="000000"/>
              </a:solidFill>
              <a:effectLst/>
              <a:latin typeface="Noto serif" panose="02020600060500020200"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latin typeface="Noto serif" panose="02020600060500020200" pitchFamily="18" charset="0"/>
              </a:rPr>
              <a:t>If you are building a large, fully server-rendered page, you might get a non-optimal time to first byte, and the browser spends a lot of time downloading markup instead of loading necessary assets like styles and images for the viewport</a:t>
            </a:r>
            <a:endParaRPr lang="en-US" b="1" i="0" dirty="0">
              <a:solidFill>
                <a:srgbClr val="3D3B49"/>
              </a:solidFill>
              <a:effectLst/>
              <a:latin typeface="Noto Serif" panose="02020600060500020200"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00"/>
                </a:solidFill>
                <a:effectLst/>
                <a:latin typeface="Noto serif" panose="02020600060500020200" pitchFamily="18" charset="0"/>
              </a:rPr>
              <a:t>Use server-side integration where it makes sense and combine it with client-side integration when needed.</a:t>
            </a:r>
            <a:endParaRPr lang="en-US" b="1" i="0" dirty="0">
              <a:solidFill>
                <a:srgbClr val="3D3B49"/>
              </a:solidFill>
              <a:effectLst/>
              <a:latin typeface="Noto Serif" panose="02020600060500020200" pitchFamily="18" charset="0"/>
            </a:endParaRPr>
          </a:p>
        </p:txBody>
      </p:sp>
      <p:sp>
        <p:nvSpPr>
          <p:cNvPr id="4" name="Slide Number Placeholder 3"/>
          <p:cNvSpPr>
            <a:spLocks noGrp="1"/>
          </p:cNvSpPr>
          <p:nvPr>
            <p:ph type="sldNum" sz="quarter" idx="5"/>
          </p:nvPr>
        </p:nvSpPr>
        <p:spPr/>
        <p:txBody>
          <a:bodyPr/>
          <a:lstStyle/>
          <a:p>
            <a:fld id="{6EE003E5-F192-2349-AD02-9BB865A514B3}" type="slidenum">
              <a:rPr lang="en-VN" smtClean="0"/>
              <a:t>26</a:t>
            </a:fld>
            <a:endParaRPr lang="en-VN"/>
          </a:p>
        </p:txBody>
      </p:sp>
    </p:spTree>
    <p:extLst>
      <p:ext uri="{BB962C8B-B14F-4D97-AF65-F5344CB8AC3E}">
        <p14:creationId xmlns:p14="http://schemas.microsoft.com/office/powerpoint/2010/main" val="4213639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55"/>
                </a:solidFill>
                <a:effectLst/>
                <a:latin typeface="Noto serif" panose="02020600060500020200" pitchFamily="18" charset="0"/>
              </a:rPr>
              <a:t>- Server-side integration introduces extra infrastructure, which increases complexity. Similar to the Ajax approach, they don’t introduce technical isolation. You still have to rely on manual </a:t>
            </a:r>
            <a:r>
              <a:rPr lang="en-US" b="0" i="0" dirty="0" err="1">
                <a:solidFill>
                  <a:srgbClr val="000055"/>
                </a:solidFill>
                <a:effectLst/>
                <a:latin typeface="Noto serif" panose="02020600060500020200" pitchFamily="18" charset="0"/>
              </a:rPr>
              <a:t>namespacing</a:t>
            </a:r>
            <a:r>
              <a:rPr lang="en-US" b="0" i="0" dirty="0">
                <a:solidFill>
                  <a:srgbClr val="000055"/>
                </a:solidFill>
                <a:effectLst/>
                <a:latin typeface="Noto serif" panose="02020600060500020200" pitchFamily="18" charset="0"/>
              </a:rPr>
              <a:t>. But they enable you to achieve good page load times.</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27</a:t>
            </a:fld>
            <a:endParaRPr lang="en-VN"/>
          </a:p>
        </p:txBody>
      </p:sp>
    </p:spTree>
    <p:extLst>
      <p:ext uri="{BB962C8B-B14F-4D97-AF65-F5344CB8AC3E}">
        <p14:creationId xmlns:p14="http://schemas.microsoft.com/office/powerpoint/2010/main" val="1838875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55"/>
                </a:solidFill>
                <a:effectLst/>
                <a:latin typeface="Noto serif" panose="02020600060500020200" pitchFamily="18" charset="0"/>
              </a:rPr>
              <a:t>Micro frontend composition in the browser. Each fragment is its own mini-application and can render and update its markup independently from the rest of the page</a:t>
            </a:r>
          </a:p>
        </p:txBody>
      </p:sp>
      <p:sp>
        <p:nvSpPr>
          <p:cNvPr id="4" name="Slide Number Placeholder 3"/>
          <p:cNvSpPr>
            <a:spLocks noGrp="1"/>
          </p:cNvSpPr>
          <p:nvPr>
            <p:ph type="sldNum" sz="quarter" idx="5"/>
          </p:nvPr>
        </p:nvSpPr>
        <p:spPr/>
        <p:txBody>
          <a:bodyPr/>
          <a:lstStyle/>
          <a:p>
            <a:fld id="{6EE003E5-F192-2349-AD02-9BB865A514B3}" type="slidenum">
              <a:rPr lang="en-VN" smtClean="0"/>
              <a:t>28</a:t>
            </a:fld>
            <a:endParaRPr lang="en-VN"/>
          </a:p>
        </p:txBody>
      </p:sp>
    </p:spTree>
    <p:extLst>
      <p:ext uri="{BB962C8B-B14F-4D97-AF65-F5344CB8AC3E}">
        <p14:creationId xmlns:p14="http://schemas.microsoft.com/office/powerpoint/2010/main" val="3922284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000000"/>
                </a:solidFill>
                <a:effectLst/>
                <a:latin typeface="Noto serif" panose="02020600060500020200" pitchFamily="18" charset="0"/>
                <a:ea typeface="+mn-ea"/>
                <a:cs typeface="+mn-cs"/>
              </a:rPr>
              <a:t>- Recently, the company staffed a third team: Team Checkout. They have been working hard to set up the infrastructure and write the software for handling payments, storing customer data, and talking to the logistics system</a:t>
            </a:r>
            <a:endParaRPr lang="en-VN" sz="1800" dirty="0">
              <a:effectLst/>
            </a:endParaRPr>
          </a:p>
          <a:p>
            <a:r>
              <a:rPr lang="en-VN" dirty="0"/>
              <a:t>- </a:t>
            </a:r>
            <a:r>
              <a:rPr lang="en-US" b="0" i="0" dirty="0">
                <a:solidFill>
                  <a:srgbClr val="000000"/>
                </a:solidFill>
                <a:effectLst/>
                <a:latin typeface="Noto serif" panose="02020600060500020200" pitchFamily="18" charset="0"/>
              </a:rPr>
              <a:t>Team Checkout chose to go with client-side rendering for their user interfaces. They’ve implemented the checkout pages as a single page app (SPA). The Buy-button fragment is available as a standalone Web Component</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29</a:t>
            </a:fld>
            <a:endParaRPr lang="en-VN"/>
          </a:p>
        </p:txBody>
      </p:sp>
    </p:spTree>
    <p:extLst>
      <p:ext uri="{BB962C8B-B14F-4D97-AF65-F5344CB8AC3E}">
        <p14:creationId xmlns:p14="http://schemas.microsoft.com/office/powerpoint/2010/main" val="87576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800" b="0" i="0" dirty="0">
                <a:solidFill>
                  <a:srgbClr val="E8E6E3"/>
                </a:solidFill>
                <a:effectLst/>
                <a:latin typeface="Noto serif" panose="020F0502020204030204" pitchFamily="34" charset="0"/>
              </a:rPr>
              <a:t>When your project is small, and you’re working with a handful of developers, building a web application is a straightforward task.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800" b="0" i="0" dirty="0">
                <a:solidFill>
                  <a:srgbClr val="E8E6E3"/>
                </a:solidFill>
                <a:effectLst/>
                <a:latin typeface="Noto serif" panose="020F0502020204030204" pitchFamily="34" charset="0"/>
              </a:rPr>
              <a:t>However, if your business has a large web application and wants to improve and add new features continually, a single team will quickly be overwhelmed.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2800" b="0" i="0" dirty="0">
                <a:solidFill>
                  <a:srgbClr val="E8E6E3"/>
                </a:solidFill>
                <a:effectLst/>
                <a:latin typeface="Noto serif" panose="020F0502020204030204" pitchFamily="34" charset="0"/>
              </a:rPr>
              <a:t>This is where the micro frontend architecture comes in. There we slice the application into pieces that multiple teams can work on independently.</a:t>
            </a:r>
            <a:endParaRPr lang="en-VN" sz="1800" kern="1200" dirty="0">
              <a:solidFill>
                <a:srgbClr val="000000"/>
              </a:solidFill>
              <a:effectLst/>
              <a:latin typeface="Calibri" panose="020F0502020204030204" pitchFamily="34" charset="0"/>
              <a:ea typeface="+mn-ea"/>
              <a:cs typeface="+mn-cs"/>
            </a:endParaRPr>
          </a:p>
        </p:txBody>
      </p:sp>
      <p:sp>
        <p:nvSpPr>
          <p:cNvPr id="4" name="Slide Number Placeholder 3"/>
          <p:cNvSpPr>
            <a:spLocks noGrp="1"/>
          </p:cNvSpPr>
          <p:nvPr>
            <p:ph type="sldNum" sz="quarter" idx="5"/>
          </p:nvPr>
        </p:nvSpPr>
        <p:spPr/>
        <p:txBody>
          <a:bodyPr/>
          <a:lstStyle/>
          <a:p>
            <a:fld id="{6EE003E5-F192-2349-AD02-9BB865A514B3}" type="slidenum">
              <a:rPr lang="en-VN" smtClean="0"/>
              <a:t>3</a:t>
            </a:fld>
            <a:endParaRPr lang="en-VN"/>
          </a:p>
        </p:txBody>
      </p:sp>
    </p:spTree>
    <p:extLst>
      <p:ext uri="{BB962C8B-B14F-4D97-AF65-F5344CB8AC3E}">
        <p14:creationId xmlns:p14="http://schemas.microsoft.com/office/powerpoint/2010/main" val="2274251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00"/>
                </a:solidFill>
                <a:effectLst/>
                <a:latin typeface="Noto serif" panose="02020600060500020200" pitchFamily="18" charset="0"/>
              </a:rPr>
              <a:t>Team Checkout is free to change its implementation in the future without having to coordinate with Team Decide</a:t>
            </a:r>
          </a:p>
          <a:p>
            <a:pPr marL="171450" indent="-171450">
              <a:buFontTx/>
              <a:buChar char="-"/>
            </a:pPr>
            <a:r>
              <a:rPr lang="en-US" b="0" i="0" dirty="0">
                <a:solidFill>
                  <a:srgbClr val="000000"/>
                </a:solidFill>
                <a:effectLst/>
                <a:latin typeface="Noto serif" panose="02020600060500020200" pitchFamily="18" charset="0"/>
              </a:rPr>
              <a:t>The Web Components spec has been a long time in the making. Its goal is to introduce better encapsulation and enable interoperability between different libraries or frameworks</a:t>
            </a:r>
          </a:p>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31</a:t>
            </a:fld>
            <a:endParaRPr lang="en-VN"/>
          </a:p>
        </p:txBody>
      </p:sp>
    </p:spTree>
    <p:extLst>
      <p:ext uri="{BB962C8B-B14F-4D97-AF65-F5344CB8AC3E}">
        <p14:creationId xmlns:p14="http://schemas.microsoft.com/office/powerpoint/2010/main" val="2582976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We can use it to eliminate the chance of leaked styles, and thereby increase the robustness of our micro frontend applications.</a:t>
            </a:r>
          </a:p>
          <a:p>
            <a:pPr marL="171450" indent="-171450">
              <a:buFontTx/>
              <a:buChar char="-"/>
            </a:pPr>
            <a:r>
              <a:rPr lang="en-US" b="0" i="0" dirty="0">
                <a:solidFill>
                  <a:srgbClr val="FFFFFF"/>
                </a:solidFill>
                <a:effectLst/>
                <a:latin typeface="Noto serif" panose="02020600060500020200" pitchFamily="18" charset="0"/>
              </a:rPr>
              <a:t>Currently, Team Checkout’s </a:t>
            </a:r>
            <a:r>
              <a:rPr lang="en-US" dirty="0" err="1"/>
              <a:t>fragment.css</a:t>
            </a:r>
            <a:r>
              <a:rPr lang="en-US" b="0" i="0" dirty="0">
                <a:solidFill>
                  <a:srgbClr val="FFFFFF"/>
                </a:solidFill>
                <a:effectLst/>
                <a:latin typeface="Noto serif" panose="02020600060500020200" pitchFamily="18" charset="0"/>
              </a:rPr>
              <a:t> file is included globally in the head. All styles in this file have the potential to affect the complete page. Teams have to adhere to CSS </a:t>
            </a:r>
            <a:r>
              <a:rPr lang="en-US" b="0" i="0" dirty="0" err="1">
                <a:solidFill>
                  <a:srgbClr val="FFFFFF"/>
                </a:solidFill>
                <a:effectLst/>
                <a:latin typeface="Noto serif" panose="02020600060500020200" pitchFamily="18" charset="0"/>
              </a:rPr>
              <a:t>namespacing</a:t>
            </a:r>
            <a:r>
              <a:rPr lang="en-US" b="0" i="0" dirty="0">
                <a:solidFill>
                  <a:srgbClr val="FFFFFF"/>
                </a:solidFill>
                <a:effectLst/>
                <a:latin typeface="Noto serif" panose="02020600060500020200" pitchFamily="18" charset="0"/>
              </a:rPr>
              <a:t> rules to avoid conflicts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FFFFFF"/>
                </a:solidFill>
                <a:effectLst/>
                <a:latin typeface="Noto serif" panose="02020600060500020200" pitchFamily="18" charset="0"/>
              </a:rPr>
              <a:t>Prevents global styles from leaking into a micro frontend. Great when working with legacy applications.</a:t>
            </a: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33</a:t>
            </a:fld>
            <a:endParaRPr lang="en-VN"/>
          </a:p>
        </p:txBody>
      </p:sp>
    </p:spTree>
    <p:extLst>
      <p:ext uri="{BB962C8B-B14F-4D97-AF65-F5344CB8AC3E}">
        <p14:creationId xmlns:p14="http://schemas.microsoft.com/office/powerpoint/2010/main" val="4167576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Custom Elements provide a good way to encapsulate your JavaScript application</a:t>
            </a:r>
          </a:p>
          <a:p>
            <a:pPr marL="171450" indent="-171450">
              <a:buFontTx/>
              <a:buChar char="-"/>
            </a:pPr>
            <a:r>
              <a:rPr lang="en-US" b="0" i="0" dirty="0">
                <a:solidFill>
                  <a:srgbClr val="FFFFFF"/>
                </a:solidFill>
                <a:effectLst/>
                <a:latin typeface="Noto serif" panose="02020600060500020200" pitchFamily="18" charset="0"/>
              </a:rPr>
              <a:t>Shadow DOM introduces an extra isolation mechanism and lowers the risk of conflicts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FFFFFF"/>
                </a:solidFill>
                <a:effectLst/>
                <a:latin typeface="Noto serif" panose="02020600060500020200" pitchFamily="18" charset="0"/>
              </a:rPr>
              <a:t>Shadow DOM not only prevents styles from leaking out--it also guards against global styles leaking in. This styling boundary makes it an excellent fit for integrating a micro frontend into a legacy application.</a:t>
            </a:r>
          </a:p>
          <a:p>
            <a:pPr marL="171450" indent="-171450">
              <a:buFontTx/>
              <a:buChar char="-"/>
            </a:pPr>
            <a:r>
              <a:rPr lang="en-US" b="0" i="0" dirty="0">
                <a:solidFill>
                  <a:srgbClr val="FFFFFF"/>
                </a:solidFill>
                <a:effectLst/>
                <a:latin typeface="Noto serif" panose="02020600060500020200" pitchFamily="18" charset="0"/>
              </a:rPr>
              <a:t>You can build highly interactive, client-side rendered applications using Custom Elements. But since they require JavaScript to function, a server-rendered solution will usually be quicker on the first load</a:t>
            </a: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35</a:t>
            </a:fld>
            <a:endParaRPr lang="en-VN"/>
          </a:p>
        </p:txBody>
      </p:sp>
    </p:spTree>
    <p:extLst>
      <p:ext uri="{BB962C8B-B14F-4D97-AF65-F5344CB8AC3E}">
        <p14:creationId xmlns:p14="http://schemas.microsoft.com/office/powerpoint/2010/main" val="4000346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We’ll take a step back and look at page-level integration.</a:t>
            </a:r>
          </a:p>
          <a:p>
            <a:pPr marL="171450" indent="-171450">
              <a:buFontTx/>
              <a:buChar char="-"/>
            </a:pPr>
            <a:r>
              <a:rPr lang="en-US" b="0" i="0" dirty="0">
                <a:solidFill>
                  <a:srgbClr val="FFFFFF"/>
                </a:solidFill>
                <a:effectLst/>
                <a:latin typeface="Noto serif" panose="02020600060500020200" pitchFamily="18" charset="0"/>
              </a:rPr>
              <a:t>Most JavaScript frameworks come with a dedicated routing solution like </a:t>
            </a:r>
            <a:r>
              <a:rPr lang="en-US" dirty="0"/>
              <a:t>@angular/router, react-router</a:t>
            </a:r>
            <a:r>
              <a:rPr lang="en-US" b="0" i="0" dirty="0">
                <a:solidFill>
                  <a:srgbClr val="FFFFFF"/>
                </a:solidFill>
                <a:effectLst/>
                <a:latin typeface="Noto serif" panose="02020600060500020200" pitchFamily="18" charset="0"/>
              </a:rPr>
              <a:t> or </a:t>
            </a:r>
            <a:r>
              <a:rPr lang="en-US" dirty="0" err="1"/>
              <a:t>vue</a:t>
            </a:r>
            <a:r>
              <a:rPr lang="en-US" dirty="0"/>
              <a:t>-router</a:t>
            </a:r>
            <a:r>
              <a:rPr lang="en-US" b="0" i="0" dirty="0">
                <a:solidFill>
                  <a:srgbClr val="FFFFFF"/>
                </a:solidFill>
                <a:effectLst/>
                <a:latin typeface="Noto serif" panose="02020600060500020200" pitchFamily="18" charset="0"/>
              </a:rPr>
              <a:t>. They make it possible to navigate through different pages of an application without having to do a full page refresh </a:t>
            </a:r>
          </a:p>
          <a:p>
            <a:pPr marL="171450" indent="-171450">
              <a:buFontTx/>
              <a:buChar char="-"/>
            </a:pPr>
            <a:endParaRPr lang="en-US" b="0" i="0" dirty="0">
              <a:solidFill>
                <a:srgbClr val="FFFFFF"/>
              </a:solidFill>
              <a:effectLst/>
              <a:latin typeface="Noto serif" panose="02020600060500020200"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FFFFFF"/>
                </a:solidFill>
                <a:effectLst/>
                <a:latin typeface="Noto serif" panose="02020600060500020200" pitchFamily="18" charset="0"/>
              </a:rPr>
              <a:t>Hard navigation</a:t>
            </a:r>
            <a:r>
              <a:rPr lang="en-US" b="0" i="0" dirty="0">
                <a:solidFill>
                  <a:srgbClr val="FFFFFF"/>
                </a:solidFill>
                <a:effectLst/>
                <a:latin typeface="Noto serif" panose="02020600060500020200" pitchFamily="18" charset="0"/>
              </a:rPr>
              <a:t> describes a page transition where the browser loads the complete HTML for the next page from the server.</a:t>
            </a:r>
          </a:p>
          <a:p>
            <a:pPr marL="171450" indent="-171450">
              <a:buFontTx/>
              <a:buChar char="-"/>
            </a:pPr>
            <a:r>
              <a:rPr lang="en-US" b="0" i="1" dirty="0">
                <a:solidFill>
                  <a:srgbClr val="FFFFFF"/>
                </a:solidFill>
                <a:effectLst/>
                <a:latin typeface="Noto serif" panose="02020600060500020200" pitchFamily="18" charset="0"/>
              </a:rPr>
              <a:t>Soft navigation</a:t>
            </a:r>
            <a:r>
              <a:rPr lang="en-US" b="0" i="0" dirty="0">
                <a:solidFill>
                  <a:srgbClr val="FFFFFF"/>
                </a:solidFill>
                <a:effectLst/>
                <a:latin typeface="Noto serif" panose="02020600060500020200" pitchFamily="18" charset="0"/>
              </a:rPr>
              <a:t> refers to a page transition that’s entirely client-side rendered, typically by using a client-side router</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36</a:t>
            </a:fld>
            <a:endParaRPr lang="en-VN"/>
          </a:p>
        </p:txBody>
      </p:sp>
    </p:spTree>
    <p:extLst>
      <p:ext uri="{BB962C8B-B14F-4D97-AF65-F5344CB8AC3E}">
        <p14:creationId xmlns:p14="http://schemas.microsoft.com/office/powerpoint/2010/main" val="2289341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It introduces a central application container. It handles page transitions between the teams</a:t>
            </a:r>
          </a:p>
          <a:p>
            <a:pPr marL="171450" indent="-171450">
              <a:buFontTx/>
              <a:buChar char="-"/>
            </a:pPr>
            <a:r>
              <a:rPr lang="en-US" b="0" i="0" dirty="0">
                <a:solidFill>
                  <a:srgbClr val="FFFFFF"/>
                </a:solidFill>
                <a:effectLst/>
                <a:latin typeface="Noto serif" panose="02020600060500020200" pitchFamily="18" charset="0"/>
              </a:rPr>
              <a:t>We need to establish a new shared piece of infrastructure: an </a:t>
            </a:r>
            <a:r>
              <a:rPr lang="en-US" b="0" i="1" dirty="0">
                <a:solidFill>
                  <a:srgbClr val="FFFFFF"/>
                </a:solidFill>
                <a:effectLst/>
                <a:latin typeface="Noto serif" panose="02020600060500020200" pitchFamily="18" charset="0"/>
              </a:rPr>
              <a:t>app shell</a:t>
            </a:r>
            <a:r>
              <a:rPr lang="en-US" b="0" i="0" dirty="0">
                <a:solidFill>
                  <a:srgbClr val="FFFFFF"/>
                </a:solidFill>
                <a:effectLst/>
                <a:latin typeface="Noto serif" panose="02020600060500020200" pitchFamily="18" charset="0"/>
              </a:rPr>
              <a:t>. Its job is to map URLs to the correct team</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37</a:t>
            </a:fld>
            <a:endParaRPr lang="en-VN"/>
          </a:p>
        </p:txBody>
      </p:sp>
    </p:spTree>
    <p:extLst>
      <p:ext uri="{BB962C8B-B14F-4D97-AF65-F5344CB8AC3E}">
        <p14:creationId xmlns:p14="http://schemas.microsoft.com/office/powerpoint/2010/main" val="498650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0055"/>
                </a:solidFill>
                <a:effectLst/>
                <a:latin typeface="Noto serif" panose="02020600060500020200" pitchFamily="18" charset="0"/>
              </a:rPr>
              <a:t>It watches for URL changes, determines the matching page (micro frontend), renders it, and </a:t>
            </a:r>
            <a:r>
              <a:rPr lang="en-US" b="0" i="0" dirty="0">
                <a:solidFill>
                  <a:srgbClr val="3D3B49"/>
                </a:solidFill>
                <a:effectLst/>
                <a:latin typeface="Noto serif" panose="02020600060500020200" pitchFamily="18" charset="0"/>
              </a:rPr>
              <a:t>(de)initializes the previous/next page on navigation</a:t>
            </a:r>
            <a:endParaRPr lang="en-US" b="0" i="1" dirty="0">
              <a:solidFill>
                <a:srgbClr val="000000"/>
              </a:solidFill>
              <a:effectLst/>
              <a:latin typeface="Noto serif" panose="02020600060500020200" pitchFamily="18" charset="0"/>
            </a:endParaRPr>
          </a:p>
          <a:p>
            <a:pPr marL="171450" indent="-171450">
              <a:buFontTx/>
              <a:buChar char="-"/>
            </a:pPr>
            <a:r>
              <a:rPr lang="en-US" b="0" i="1" dirty="0">
                <a:solidFill>
                  <a:srgbClr val="000000"/>
                </a:solidFill>
                <a:effectLst/>
                <a:latin typeface="Noto serif" panose="02020600060500020200" pitchFamily="18" charset="0"/>
              </a:rPr>
              <a:t>It should not contain any business logic.</a:t>
            </a:r>
            <a:r>
              <a:rPr lang="en-US" b="0" i="0" dirty="0">
                <a:solidFill>
                  <a:srgbClr val="000000"/>
                </a:solidFill>
                <a:effectLst/>
                <a:latin typeface="Noto serif" panose="02020600060500020200" pitchFamily="18" charset="0"/>
              </a:rPr>
              <a:t> Sometimes topics that affect all teams, like authentication or analytics, are also built into the app shell</a:t>
            </a: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38</a:t>
            </a:fld>
            <a:endParaRPr lang="en-VN"/>
          </a:p>
        </p:txBody>
      </p:sp>
    </p:spTree>
    <p:extLst>
      <p:ext uri="{BB962C8B-B14F-4D97-AF65-F5344CB8AC3E}">
        <p14:creationId xmlns:p14="http://schemas.microsoft.com/office/powerpoint/2010/main" val="254484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889AAA"/>
                </a:solidFill>
                <a:effectLst/>
                <a:latin typeface="-apple-system"/>
              </a:rPr>
              <a:t>“single-spa” A </a:t>
            </a:r>
            <a:r>
              <a:rPr lang="en-US" b="0" i="0" dirty="0" err="1">
                <a:solidFill>
                  <a:srgbClr val="889AAA"/>
                </a:solidFill>
                <a:effectLst/>
                <a:latin typeface="-apple-system"/>
              </a:rPr>
              <a:t>javascript</a:t>
            </a:r>
            <a:r>
              <a:rPr lang="en-US" b="0" i="0" dirty="0">
                <a:solidFill>
                  <a:srgbClr val="889AAA"/>
                </a:solidFill>
                <a:effectLst/>
                <a:latin typeface="-apple-system"/>
              </a:rPr>
              <a:t> router for front-end microservices</a:t>
            </a:r>
          </a:p>
          <a:p>
            <a:pPr marL="628650" lvl="1" indent="-171450">
              <a:buFontTx/>
              <a:buChar char="-"/>
            </a:pPr>
            <a:r>
              <a:rPr lang="en-US" b="0" i="0" dirty="0">
                <a:solidFill>
                  <a:srgbClr val="FFFFFF"/>
                </a:solidFill>
                <a:effectLst/>
                <a:latin typeface="-apple-system"/>
              </a:rPr>
              <a:t>Use multiple frameworks in a single-page application, allowing you to split code by functionality</a:t>
            </a:r>
          </a:p>
          <a:p>
            <a:pPr marL="628650" lvl="1" indent="-171450">
              <a:buFontTx/>
              <a:buChar char="-"/>
            </a:pPr>
            <a:r>
              <a:rPr lang="en-US" b="0" i="0" dirty="0">
                <a:solidFill>
                  <a:srgbClr val="FFFFFF"/>
                </a:solidFill>
                <a:effectLst/>
                <a:latin typeface="-apple-system"/>
              </a:rPr>
              <a:t>Makes them work together and won't load them until they're needed.</a:t>
            </a:r>
            <a:endParaRPr lang="en-VN" dirty="0"/>
          </a:p>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39</a:t>
            </a:fld>
            <a:endParaRPr lang="en-VN"/>
          </a:p>
        </p:txBody>
      </p:sp>
    </p:spTree>
    <p:extLst>
      <p:ext uri="{BB962C8B-B14F-4D97-AF65-F5344CB8AC3E}">
        <p14:creationId xmlns:p14="http://schemas.microsoft.com/office/powerpoint/2010/main" val="2692387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00"/>
                </a:solidFill>
                <a:effectLst/>
                <a:latin typeface="Noto serif" panose="02020600060500020200" pitchFamily="18" charset="0"/>
              </a:rPr>
              <a:t>“single-spa” calls </a:t>
            </a:r>
            <a:r>
              <a:rPr lang="en-US" dirty="0"/>
              <a:t>bootstrap</a:t>
            </a:r>
            <a:r>
              <a:rPr lang="en-US" b="0" i="0" dirty="0">
                <a:solidFill>
                  <a:srgbClr val="000000"/>
                </a:solidFill>
                <a:effectLst/>
                <a:latin typeface="Noto serif" panose="02020600060500020200" pitchFamily="18" charset="0"/>
              </a:rPr>
              <a:t> when a micro frontend becomes active for the first time. It invokes </a:t>
            </a:r>
            <a:r>
              <a:rPr lang="en-US" dirty="0"/>
              <a:t>(un)mount</a:t>
            </a:r>
            <a:r>
              <a:rPr lang="en-US" b="0" i="0" dirty="0">
                <a:solidFill>
                  <a:srgbClr val="000000"/>
                </a:solidFill>
                <a:effectLst/>
                <a:latin typeface="Noto serif" panose="02020600060500020200" pitchFamily="18" charset="0"/>
              </a:rPr>
              <a:t> every time the application is (de)activated.</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40</a:t>
            </a:fld>
            <a:endParaRPr lang="en-VN"/>
          </a:p>
        </p:txBody>
      </p:sp>
    </p:spTree>
    <p:extLst>
      <p:ext uri="{BB962C8B-B14F-4D97-AF65-F5344CB8AC3E}">
        <p14:creationId xmlns:p14="http://schemas.microsoft.com/office/powerpoint/2010/main" val="2957709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000000"/>
                </a:solidFill>
                <a:effectLst/>
                <a:latin typeface="Noto serif" panose="02020600060500020200" pitchFamily="18" charset="0"/>
              </a:rPr>
              <a:t>This model plays to its strength when </a:t>
            </a:r>
            <a:r>
              <a:rPr lang="en-US" b="0" i="1" dirty="0">
                <a:solidFill>
                  <a:srgbClr val="000000"/>
                </a:solidFill>
                <a:effectLst/>
                <a:latin typeface="Noto serif" panose="02020600060500020200" pitchFamily="18" charset="0"/>
              </a:rPr>
              <a:t>the user needs to switch frequently between user interfaces owned by different teams</a:t>
            </a:r>
            <a:r>
              <a:rPr lang="en-US" b="0" i="0" dirty="0">
                <a:solidFill>
                  <a:srgbClr val="000000"/>
                </a:solidFill>
                <a:effectLst/>
                <a:latin typeface="Noto serif" panose="02020600060500020200" pitchFamily="18" charset="0"/>
              </a:rPr>
              <a:t>. In e-commerce, the jump between the search result and the product details page</a:t>
            </a:r>
          </a:p>
          <a:p>
            <a:pPr marL="171450" indent="-171450">
              <a:buFontTx/>
              <a:buChar char="-"/>
            </a:pPr>
            <a:r>
              <a:rPr lang="en-US" b="0" i="0" dirty="0">
                <a:solidFill>
                  <a:srgbClr val="000000"/>
                </a:solidFill>
                <a:effectLst/>
                <a:latin typeface="Noto serif" panose="02020600060500020200" pitchFamily="18" charset="0"/>
              </a:rPr>
              <a:t>This approach does not come for free and introduces a considerable amount of shared complexity.</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41</a:t>
            </a:fld>
            <a:endParaRPr lang="en-VN"/>
          </a:p>
        </p:txBody>
      </p:sp>
    </p:spTree>
    <p:extLst>
      <p:ext uri="{BB962C8B-B14F-4D97-AF65-F5344CB8AC3E}">
        <p14:creationId xmlns:p14="http://schemas.microsoft.com/office/powerpoint/2010/main" val="4254417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42</a:t>
            </a:fld>
            <a:endParaRPr lang="en-VN"/>
          </a:p>
        </p:txBody>
      </p:sp>
    </p:spTree>
    <p:extLst>
      <p:ext uri="{BB962C8B-B14F-4D97-AF65-F5344CB8AC3E}">
        <p14:creationId xmlns:p14="http://schemas.microsoft.com/office/powerpoint/2010/main" val="247269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Usually when you have a start-up or greenfield project, we started in this way.</a:t>
            </a:r>
          </a:p>
          <a:p>
            <a:r>
              <a:rPr lang="en-VN" dirty="0"/>
              <a:t>Let’s think about your business start to grow</a:t>
            </a:r>
          </a:p>
          <a:p>
            <a:r>
              <a:rPr lang="en-VN" dirty="0"/>
              <a:t>All the effort is 99% of the time focused on the backend. Very rarely I see a lot of people spending time a huge amount of time architecturing </a:t>
            </a:r>
            <a:r>
              <a:rPr lang="en-US" dirty="0"/>
              <a:t>the </a:t>
            </a:r>
            <a:r>
              <a:rPr lang="en-VN" dirty="0"/>
              <a:t>frontend. </a:t>
            </a:r>
          </a:p>
          <a:p>
            <a:r>
              <a:rPr lang="en-VN" dirty="0"/>
              <a:t>Usually, you rely on own tools. But sometimes you need to think how you scale up</a:t>
            </a:r>
          </a:p>
        </p:txBody>
      </p:sp>
      <p:sp>
        <p:nvSpPr>
          <p:cNvPr id="4" name="Slide Number Placeholder 3"/>
          <p:cNvSpPr>
            <a:spLocks noGrp="1"/>
          </p:cNvSpPr>
          <p:nvPr>
            <p:ph type="sldNum" sz="quarter" idx="5"/>
          </p:nvPr>
        </p:nvSpPr>
        <p:spPr/>
        <p:txBody>
          <a:bodyPr/>
          <a:lstStyle/>
          <a:p>
            <a:fld id="{6EE003E5-F192-2349-AD02-9BB865A514B3}" type="slidenum">
              <a:rPr lang="en-VN" smtClean="0"/>
              <a:t>4</a:t>
            </a:fld>
            <a:endParaRPr lang="en-VN"/>
          </a:p>
        </p:txBody>
      </p:sp>
    </p:spTree>
    <p:extLst>
      <p:ext uri="{BB962C8B-B14F-4D97-AF65-F5344CB8AC3E}">
        <p14:creationId xmlns:p14="http://schemas.microsoft.com/office/powerpoint/2010/main" val="437100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Noto serif" panose="02020600060500020200" pitchFamily="18" charset="0"/>
              </a:rPr>
              <a:t>- Universal rendering combines the benefits of server and client rendering: fast first-page load and quick response to user input and your use case requires communication between the different micro frontends</a:t>
            </a:r>
          </a:p>
          <a:p>
            <a:r>
              <a:rPr lang="en-US" b="0" i="0" dirty="0">
                <a:solidFill>
                  <a:srgbClr val="FFFFFF"/>
                </a:solidFill>
                <a:effectLst/>
                <a:latin typeface="Noto serif" panose="02020600060500020200" pitchFamily="18" charset="0"/>
              </a:rPr>
              <a:t>- Setting up, running, and debugging a universal application is more complicated than having a pure client- or server-side solution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43</a:t>
            </a:fld>
            <a:endParaRPr lang="en-VN"/>
          </a:p>
        </p:txBody>
      </p:sp>
    </p:spTree>
    <p:extLst>
      <p:ext uri="{BB962C8B-B14F-4D97-AF65-F5344CB8AC3E}">
        <p14:creationId xmlns:p14="http://schemas.microsoft.com/office/powerpoint/2010/main" val="2152025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Noto serif" panose="02020600060500020200" pitchFamily="18" charset="0"/>
              </a:rPr>
              <a:t>- The Buy button is not part of the initial markup. Client-side JavaScript renders it. While it loads, the user sees an empty spot where the Buy button will appear after a delay.</a:t>
            </a:r>
          </a:p>
          <a:p>
            <a:r>
              <a:rPr lang="en-US" b="0" i="0" dirty="0">
                <a:solidFill>
                  <a:srgbClr val="000000"/>
                </a:solidFill>
                <a:effectLst/>
                <a:latin typeface="Noto serif" panose="02020600060500020200" pitchFamily="18" charset="0"/>
              </a:rPr>
              <a:t>- The teams decide to switch to a hybrid integration model. Using SSI for server-side composition and also keeping the Web Components composition. This way, the first-page load can be fast, and client-side updating and communication is still possible. Let’s look at this combination.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44</a:t>
            </a:fld>
            <a:endParaRPr lang="en-VN"/>
          </a:p>
        </p:txBody>
      </p:sp>
    </p:spTree>
    <p:extLst>
      <p:ext uri="{BB962C8B-B14F-4D97-AF65-F5344CB8AC3E}">
        <p14:creationId xmlns:p14="http://schemas.microsoft.com/office/powerpoint/2010/main" val="2036798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6E3"/>
                </a:solidFill>
                <a:effectLst/>
                <a:latin typeface="Noto serif" panose="02020600060500020200" pitchFamily="18" charset="0"/>
              </a:rPr>
              <a:t>- It would be great if we could ship the </a:t>
            </a:r>
            <a:r>
              <a:rPr lang="en-US" dirty="0"/>
              <a:t>button</a:t>
            </a:r>
            <a:r>
              <a:rPr lang="en-US" b="0" i="0" dirty="0">
                <a:solidFill>
                  <a:srgbClr val="E8E6E3"/>
                </a:solidFill>
                <a:effectLst/>
                <a:latin typeface="Noto serif" panose="02020600060500020200" pitchFamily="18" charset="0"/>
              </a:rPr>
              <a:t> content already with the initial markup. Sadly, Web Components don’t have a standard way to render server-side</a:t>
            </a:r>
          </a:p>
          <a:p>
            <a:r>
              <a:rPr lang="en-US" b="0" i="0" dirty="0">
                <a:solidFill>
                  <a:srgbClr val="E8E6E3"/>
                </a:solidFill>
                <a:effectLst/>
                <a:latin typeface="Noto serif" panose="02020600060500020200" pitchFamily="18" charset="0"/>
              </a:rPr>
              <a:t>- The browser is now able to show the button instantly. The associated Custom Element code runs when the JavaScript finishes loading. It hydrates the micro frontend--making sure that the markup is correct and attaching events for further interaction.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45</a:t>
            </a:fld>
            <a:endParaRPr lang="en-VN"/>
          </a:p>
        </p:txBody>
      </p:sp>
    </p:spTree>
    <p:extLst>
      <p:ext uri="{BB962C8B-B14F-4D97-AF65-F5344CB8AC3E}">
        <p14:creationId xmlns:p14="http://schemas.microsoft.com/office/powerpoint/2010/main" val="2621842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 </a:t>
            </a:r>
            <a:r>
              <a:rPr lang="en-US" b="0" i="0" dirty="0">
                <a:solidFill>
                  <a:srgbClr val="000000"/>
                </a:solidFill>
                <a:effectLst/>
                <a:latin typeface="Noto serif" panose="02020600060500020200" pitchFamily="18" charset="0"/>
              </a:rPr>
              <a:t>We can group them into two categories: </a:t>
            </a:r>
            <a:r>
              <a:rPr lang="en-US" b="0" i="1" dirty="0">
                <a:solidFill>
                  <a:srgbClr val="000000"/>
                </a:solidFill>
                <a:effectLst/>
                <a:latin typeface="Noto serif" panose="02020600060500020200" pitchFamily="18" charset="0"/>
              </a:rPr>
              <a:t>routing and page transition</a:t>
            </a:r>
            <a:r>
              <a:rPr lang="en-US" b="0" i="0" dirty="0">
                <a:solidFill>
                  <a:srgbClr val="000000"/>
                </a:solidFill>
                <a:effectLst/>
                <a:latin typeface="Noto serif" panose="02020600060500020200" pitchFamily="18" charset="0"/>
              </a:rPr>
              <a:t> and </a:t>
            </a:r>
            <a:r>
              <a:rPr lang="en-US" b="0" i="1" dirty="0">
                <a:solidFill>
                  <a:srgbClr val="000000"/>
                </a:solidFill>
                <a:effectLst/>
                <a:latin typeface="Noto serif" panose="02020600060500020200" pitchFamily="18" charset="0"/>
              </a:rPr>
              <a:t>composition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47</a:t>
            </a:fld>
            <a:endParaRPr lang="en-VN"/>
          </a:p>
        </p:txBody>
      </p:sp>
    </p:spTree>
    <p:extLst>
      <p:ext uri="{BB962C8B-B14F-4D97-AF65-F5344CB8AC3E}">
        <p14:creationId xmlns:p14="http://schemas.microsoft.com/office/powerpoint/2010/main" val="3432750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Do people come to our site to </a:t>
            </a:r>
            <a:r>
              <a:rPr lang="en-US" b="0" i="1" dirty="0">
                <a:solidFill>
                  <a:srgbClr val="FFFFFF"/>
                </a:solidFill>
                <a:effectLst/>
                <a:latin typeface="Noto serif" panose="02020600060500020200" pitchFamily="18" charset="0"/>
              </a:rPr>
              <a:t>consume content</a:t>
            </a:r>
            <a:r>
              <a:rPr lang="en-US" b="0" i="0" dirty="0">
                <a:solidFill>
                  <a:srgbClr val="FFFFFF"/>
                </a:solidFill>
                <a:effectLst/>
                <a:latin typeface="Noto serif" panose="02020600060500020200" pitchFamily="18" charset="0"/>
              </a:rPr>
              <a:t>, or do they want to </a:t>
            </a:r>
            <a:r>
              <a:rPr lang="en-US" b="0" i="1" dirty="0">
                <a:solidFill>
                  <a:srgbClr val="FFFFFF"/>
                </a:solidFill>
                <a:effectLst/>
                <a:latin typeface="Noto serif" panose="02020600060500020200" pitchFamily="18" charset="0"/>
              </a:rPr>
              <a:t>use a specific functionality</a:t>
            </a:r>
            <a:r>
              <a:rPr lang="en-US" b="0" i="0" dirty="0">
                <a:solidFill>
                  <a:srgbClr val="FFFFFF"/>
                </a:solidFill>
                <a:effectLst/>
                <a:latin typeface="Noto serif" panose="02020600060500020200" pitchFamily="18" charset="0"/>
              </a:rPr>
              <a:t> we provide?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solidFill>
                  <a:srgbClr val="FFFFFF"/>
                </a:solidFill>
                <a:effectLst/>
                <a:latin typeface="Noto serif" panose="02020600060500020200" pitchFamily="18" charset="0"/>
              </a:rPr>
              <a:t>Content-centric</a:t>
            </a:r>
            <a:r>
              <a:rPr lang="en-US" b="0" i="0" dirty="0">
                <a:solidFill>
                  <a:srgbClr val="FFFFFF"/>
                </a:solidFill>
                <a:effectLst/>
                <a:latin typeface="Noto serif" panose="02020600060500020200" pitchFamily="18" charset="0"/>
              </a:rPr>
              <a:t>--Imagine a simple blog. A user can browse the list of posts and read the complete content on a dedicated article page.</a:t>
            </a:r>
          </a:p>
          <a:p>
            <a:pPr marL="171450" indent="-171450">
              <a:buFontTx/>
              <a:buChar char="-"/>
            </a:pPr>
            <a:r>
              <a:rPr lang="en-US" b="0" i="1" dirty="0">
                <a:solidFill>
                  <a:srgbClr val="FFFFFF"/>
                </a:solidFill>
                <a:effectLst/>
                <a:latin typeface="Noto serif" panose="02020600060500020200" pitchFamily="18" charset="0"/>
              </a:rPr>
              <a:t>Behavior-centric</a:t>
            </a:r>
            <a:r>
              <a:rPr lang="en-US" b="0" i="0" dirty="0">
                <a:solidFill>
                  <a:srgbClr val="FFFFFF"/>
                </a:solidFill>
                <a:effectLst/>
                <a:latin typeface="Noto serif" panose="02020600060500020200" pitchFamily="18" charset="0"/>
              </a:rPr>
              <a:t>--Imagine an online drawing application. People can go to the site and draw beautiful sketches with their fingers and export them as an image</a:t>
            </a:r>
          </a:p>
          <a:p>
            <a:pPr marL="171450" indent="-171450">
              <a:buFontTx/>
              <a:buChar char="-"/>
            </a:pPr>
            <a:r>
              <a:rPr lang="en-US" b="0" i="0" dirty="0">
                <a:solidFill>
                  <a:srgbClr val="000000"/>
                </a:solidFill>
                <a:effectLst/>
                <a:latin typeface="Noto serif" panose="02020600060500020200" pitchFamily="18" charset="0"/>
              </a:rPr>
              <a:t>This scale can help you set the right priorities and select an appropriate high-level architecture</a:t>
            </a: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endParaRPr lang="en-US" b="0" i="0" dirty="0">
              <a:solidFill>
                <a:srgbClr val="000000"/>
              </a:solidFill>
              <a:effectLst/>
              <a:latin typeface="Noto serif" panose="02020600060500020200" pitchFamily="18" charset="0"/>
            </a:endParaRPr>
          </a:p>
          <a:p>
            <a:pPr marL="171450" indent="-171450">
              <a:buFontTx/>
              <a:buChar char="-"/>
            </a:pPr>
            <a:r>
              <a:rPr lang="en-US" b="0" i="0" dirty="0">
                <a:solidFill>
                  <a:srgbClr val="FFFFFF"/>
                </a:solidFill>
                <a:effectLst/>
                <a:latin typeface="Noto serif" panose="02020600060500020200" pitchFamily="18" charset="0"/>
              </a:rPr>
              <a:t>The site </a:t>
            </a:r>
            <a:r>
              <a:rPr lang="en-US" b="0" i="0" dirty="0" err="1">
                <a:solidFill>
                  <a:srgbClr val="FFFFFF"/>
                </a:solidFill>
                <a:effectLst/>
                <a:latin typeface="Noto serif" panose="02020600060500020200" pitchFamily="18" charset="0"/>
              </a:rPr>
              <a:t>CodePen.io</a:t>
            </a:r>
            <a:r>
              <a:rPr lang="en-US" b="0" i="0" dirty="0">
                <a:solidFill>
                  <a:srgbClr val="FFFFFF"/>
                </a:solidFill>
                <a:effectLst/>
                <a:latin typeface="Noto serif" panose="02020600060500020200" pitchFamily="18" charset="0"/>
              </a:rPr>
              <a:t> lets web developers and designers put together HTML, CSS, and JS to get a live preview in the browser</a:t>
            </a:r>
          </a:p>
          <a:p>
            <a:pPr marL="171450" indent="-171450">
              <a:buFontTx/>
              <a:buChar char="-"/>
            </a:pPr>
            <a:r>
              <a:rPr lang="en-US" b="0" i="0" dirty="0">
                <a:solidFill>
                  <a:srgbClr val="FFFFFF"/>
                </a:solidFill>
                <a:effectLst/>
                <a:latin typeface="Noto serif" panose="02020600060500020200" pitchFamily="18" charset="0"/>
              </a:rPr>
              <a:t>Developers use the online code editor to sketch out ideas or isolate bugs. </a:t>
            </a:r>
            <a:r>
              <a:rPr lang="en-US" b="0" i="0" dirty="0" err="1">
                <a:solidFill>
                  <a:srgbClr val="FFFFFF"/>
                </a:solidFill>
                <a:effectLst/>
                <a:latin typeface="Noto serif" panose="02020600060500020200" pitchFamily="18" charset="0"/>
              </a:rPr>
              <a:t>CodePen</a:t>
            </a:r>
            <a:r>
              <a:rPr lang="en-US" b="0" i="0" dirty="0">
                <a:solidFill>
                  <a:srgbClr val="FFFFFF"/>
                </a:solidFill>
                <a:effectLst/>
                <a:latin typeface="Noto serif" panose="02020600060500020200" pitchFamily="18" charset="0"/>
              </a:rPr>
              <a:t> also has an active community of people who showcase their work and share code with others</a:t>
            </a:r>
          </a:p>
          <a:p>
            <a:pPr marL="171450" indent="-171450">
              <a:buFontTx/>
              <a:buChar char="-"/>
            </a:pPr>
            <a:r>
              <a:rPr lang="en-US" b="0" i="0" dirty="0">
                <a:solidFill>
                  <a:srgbClr val="FFFFFF"/>
                </a:solidFill>
                <a:effectLst/>
                <a:latin typeface="Noto serif" panose="02020600060500020200" pitchFamily="18" charset="0"/>
              </a:rPr>
              <a:t>The online editor (behavior-centric) and the public catalog (document-centric). If we stripped away all behavior, the online editor would vanish. If we removed all content, the catalog would disappear, but the editor would still be there. That’s why we’d probably put </a:t>
            </a:r>
            <a:r>
              <a:rPr lang="en-US" b="0" i="0" dirty="0" err="1">
                <a:solidFill>
                  <a:srgbClr val="FFFFFF"/>
                </a:solidFill>
                <a:effectLst/>
                <a:latin typeface="Noto serif" panose="02020600060500020200" pitchFamily="18" charset="0"/>
              </a:rPr>
              <a:t>CodePen</a:t>
            </a:r>
            <a:r>
              <a:rPr lang="en-US" b="0" i="0" dirty="0">
                <a:solidFill>
                  <a:srgbClr val="FFFFFF"/>
                </a:solidFill>
                <a:effectLst/>
                <a:latin typeface="Noto serif" panose="02020600060500020200" pitchFamily="18" charset="0"/>
              </a:rPr>
              <a:t> in the middle of the spectrum.</a:t>
            </a:r>
          </a:p>
          <a:p>
            <a:pPr marL="171450" indent="-171450">
              <a:buFontTx/>
              <a:buChar char="-"/>
            </a:pPr>
            <a:r>
              <a:rPr lang="en-US" b="0" i="0" dirty="0">
                <a:solidFill>
                  <a:srgbClr val="FFFFFF"/>
                </a:solidFill>
                <a:effectLst/>
                <a:latin typeface="Noto serif" panose="02020600060500020200" pitchFamily="18" charset="0"/>
              </a:rPr>
              <a:t>Team Editor would pick a client-side approach. Team Catalog would likely go the server-side route</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48</a:t>
            </a:fld>
            <a:endParaRPr lang="en-VN"/>
          </a:p>
        </p:txBody>
      </p:sp>
    </p:spTree>
    <p:extLst>
      <p:ext uri="{BB962C8B-B14F-4D97-AF65-F5344CB8AC3E}">
        <p14:creationId xmlns:p14="http://schemas.microsoft.com/office/powerpoint/2010/main" val="1888890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FFFFFF"/>
                </a:solidFill>
                <a:effectLst/>
                <a:latin typeface="Noto serif" panose="02020600060500020200" pitchFamily="18" charset="0"/>
              </a:rPr>
              <a:t>Isolation and encapsulation generally lead to less unforeseen effects and reduces bugs</a:t>
            </a:r>
          </a:p>
          <a:p>
            <a:pPr marL="171450" indent="-171450">
              <a:buFontTx/>
              <a:buChar char="-"/>
            </a:pPr>
            <a:r>
              <a:rPr lang="en-US" b="0" i="0" dirty="0">
                <a:solidFill>
                  <a:srgbClr val="FFFFFF"/>
                </a:solidFill>
                <a:effectLst/>
                <a:latin typeface="Noto serif" panose="02020600060500020200" pitchFamily="18" charset="0"/>
              </a:rPr>
              <a:t>This is typically true if you integrate a legacy system that doesn’t respect </a:t>
            </a:r>
            <a:r>
              <a:rPr lang="en-US" b="0" i="0" dirty="0" err="1">
                <a:solidFill>
                  <a:srgbClr val="FFFFFF"/>
                </a:solidFill>
                <a:effectLst/>
                <a:latin typeface="Noto serif" panose="02020600060500020200" pitchFamily="18" charset="0"/>
              </a:rPr>
              <a:t>namespacing</a:t>
            </a:r>
            <a:r>
              <a:rPr lang="en-US" b="0" i="0" dirty="0">
                <a:solidFill>
                  <a:srgbClr val="FFFFFF"/>
                </a:solidFill>
                <a:effectLst/>
                <a:latin typeface="Noto serif" panose="02020600060500020200" pitchFamily="18" charset="0"/>
              </a:rPr>
              <a:t> rules and requires global state to work correctly. Another reason is security</a:t>
            </a:r>
          </a:p>
          <a:p>
            <a:pPr marL="171450" indent="-171450">
              <a:buFontTx/>
              <a:buChar char="-"/>
            </a:pPr>
            <a:endParaRPr lang="en-US" b="0" i="0" dirty="0">
              <a:solidFill>
                <a:srgbClr val="FFFFFF"/>
              </a:solidFill>
              <a:effectLst/>
              <a:latin typeface="Noto serif" panose="02020600060500020200" pitchFamily="18" charset="0"/>
            </a:endParaRPr>
          </a:p>
          <a:p>
            <a:pPr marL="171450" indent="-171450">
              <a:buFontTx/>
              <a:buChar char="-"/>
            </a:pPr>
            <a:r>
              <a:rPr lang="en-US" b="0" i="0" dirty="0">
                <a:solidFill>
                  <a:srgbClr val="FFFFFF"/>
                </a:solidFill>
                <a:effectLst/>
                <a:latin typeface="Noto serif" panose="02020600060500020200" pitchFamily="18" charset="0"/>
              </a:rPr>
              <a:t>If you want your site to rank high in search results, first-page load performance is nothing you can ignore. Search engines like Google increasingly favor fast-loading sites in their ranking</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49</a:t>
            </a:fld>
            <a:endParaRPr lang="en-VN"/>
          </a:p>
        </p:txBody>
      </p:sp>
    </p:spTree>
    <p:extLst>
      <p:ext uri="{BB962C8B-B14F-4D97-AF65-F5344CB8AC3E}">
        <p14:creationId xmlns:p14="http://schemas.microsoft.com/office/powerpoint/2010/main" val="543495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rtl="0" eaLnBrk="1" fontAlgn="auto" latinLnBrk="0" hangingPunct="1">
              <a:spcBef>
                <a:spcPts val="0"/>
              </a:spcBef>
              <a:spcAft>
                <a:spcPts val="0"/>
              </a:spcAft>
              <a:buClrTx/>
              <a:buSzPts val="1800"/>
              <a:buFont typeface="Arial" panose="020B0604020202020204" pitchFamily="34" charset="0"/>
              <a:buChar char="•"/>
            </a:pPr>
            <a:r>
              <a:rPr lang="en-VN" sz="1800" kern="1200" dirty="0">
                <a:solidFill>
                  <a:srgbClr val="000000"/>
                </a:solidFill>
                <a:effectLst/>
                <a:latin typeface="Calibri" panose="020F0502020204030204" pitchFamily="34" charset="0"/>
                <a:ea typeface="+mn-ea"/>
                <a:cs typeface="+mn-cs"/>
              </a:rPr>
              <a:t>DAZN is </a:t>
            </a:r>
            <a:r>
              <a:rPr lang="en-US" sz="1800" kern="1200" dirty="0">
                <a:solidFill>
                  <a:srgbClr val="000000"/>
                </a:solidFill>
                <a:effectLst/>
                <a:latin typeface="Calibri" panose="020F0502020204030204" pitchFamily="34" charset="0"/>
                <a:ea typeface="+mn-ea"/>
                <a:cs typeface="+mn-cs"/>
              </a:rPr>
              <a:t>an OTT platform similar to Netflix but for sports</a:t>
            </a:r>
            <a:endParaRPr lang="en-VN" sz="1800" b="0" i="0" kern="1200" dirty="0">
              <a:solidFill>
                <a:schemeClr val="tx1"/>
              </a:solidFill>
              <a:effectLst/>
              <a:latin typeface="+mn-lt"/>
              <a:ea typeface="+mn-ea"/>
              <a:cs typeface="+mn-cs"/>
            </a:endParaRPr>
          </a:p>
          <a:p>
            <a:pPr marL="742950" marR="0" lvl="1" indent="-285750" algn="l" rtl="0" eaLnBrk="1" fontAlgn="auto" latinLnBrk="0" hangingPunct="1">
              <a:spcBef>
                <a:spcPts val="0"/>
              </a:spcBef>
              <a:spcAft>
                <a:spcPts val="0"/>
              </a:spcAft>
              <a:buClrTx/>
              <a:buSzPts val="1800"/>
              <a:buFont typeface="Arial" panose="020B0604020202020204" pitchFamily="34" charset="0"/>
              <a:buChar char="•"/>
            </a:pPr>
            <a:r>
              <a:rPr lang="en-US" sz="1800" b="0" i="0" kern="1200" dirty="0">
                <a:solidFill>
                  <a:srgbClr val="DBD8D3"/>
                </a:solidFill>
                <a:effectLst/>
                <a:latin typeface="oscine-rg"/>
                <a:ea typeface="+mn-ea"/>
                <a:cs typeface="+mn-cs"/>
              </a:rPr>
              <a:t>DAZN is available worldwide in more than 200 countries and territories</a:t>
            </a:r>
            <a:endParaRPr lang="en-VN" dirty="0">
              <a:effectLst/>
            </a:endParaRPr>
          </a:p>
          <a:p>
            <a:pPr marL="171450" lvl="0" indent="-171450">
              <a:buFontTx/>
              <a:buChar char="-"/>
            </a:pPr>
            <a:endParaRPr lang="en-US" b="0" i="0" dirty="0">
              <a:solidFill>
                <a:srgbClr val="C1BCB4"/>
              </a:solidFill>
              <a:effectLst/>
              <a:latin typeface="arial" panose="020B0604020202020204" pitchFamily="34" charset="0"/>
            </a:endParaRPr>
          </a:p>
          <a:p>
            <a:pPr marL="171450" lvl="0" indent="-171450">
              <a:buFontTx/>
              <a:buChar char="-"/>
            </a:pPr>
            <a:r>
              <a:rPr lang="en-US" b="0" i="0" dirty="0">
                <a:solidFill>
                  <a:srgbClr val="C1BCB4"/>
                </a:solidFill>
                <a:effectLst/>
                <a:latin typeface="arial" panose="020B0604020202020204" pitchFamily="34" charset="0"/>
              </a:rPr>
              <a:t>Zalando</a:t>
            </a:r>
          </a:p>
          <a:p>
            <a:pPr marL="628650" lvl="1" indent="-171450">
              <a:buFontTx/>
              <a:buChar char="-"/>
            </a:pPr>
            <a:r>
              <a:rPr lang="en-US" b="1" i="0" dirty="0">
                <a:solidFill>
                  <a:srgbClr val="202122"/>
                </a:solidFill>
                <a:effectLst/>
                <a:latin typeface="Arial" panose="020B0604020202020204" pitchFamily="34" charset="0"/>
              </a:rPr>
              <a:t>Zalando</a:t>
            </a:r>
            <a:r>
              <a:rPr lang="en-US" b="0" i="0" dirty="0">
                <a:solidFill>
                  <a:srgbClr val="202122"/>
                </a:solidFill>
                <a:effectLst/>
                <a:latin typeface="Arial" panose="020B0604020202020204" pitchFamily="34" charset="0"/>
              </a:rPr>
              <a:t> is one of the biggest publicly traded German online retailer of shoes, fashion and beauty. It has more than 50 million active users in 25 European markets.</a:t>
            </a:r>
            <a:endParaRPr lang="en-US" b="0" i="0" dirty="0">
              <a:solidFill>
                <a:srgbClr val="C1BCB4"/>
              </a:solidFill>
              <a:effectLst/>
              <a:latin typeface="arial" panose="020B0604020202020204" pitchFamily="34" charset="0"/>
            </a:endParaRPr>
          </a:p>
          <a:p>
            <a:pPr marL="171450" lvl="0" indent="-171450">
              <a:buFontTx/>
              <a:buChar char="-"/>
            </a:pPr>
            <a:r>
              <a:rPr lang="en-US" b="0" i="0" dirty="0">
                <a:solidFill>
                  <a:srgbClr val="353740"/>
                </a:solidFill>
                <a:effectLst/>
                <a:latin typeface="ColfaxAI"/>
              </a:rPr>
              <a:t>Spotify's Music Player</a:t>
            </a:r>
          </a:p>
          <a:p>
            <a:pPr marL="628650" lvl="1" indent="-171450">
              <a:buFontTx/>
              <a:buChar char="-"/>
            </a:pPr>
            <a:r>
              <a:rPr lang="en-US" b="1" i="0" dirty="0">
                <a:solidFill>
                  <a:srgbClr val="333333"/>
                </a:solidFill>
                <a:effectLst/>
                <a:latin typeface="Noto Sans" panose="020B0502040504020204" pitchFamily="34" charset="0"/>
              </a:rPr>
              <a:t>Spotify</a:t>
            </a:r>
            <a:r>
              <a:rPr lang="en-US" b="0" i="0" dirty="0">
                <a:solidFill>
                  <a:srgbClr val="333333"/>
                </a:solidFill>
                <a:effectLst/>
                <a:latin typeface="Noto Sans" panose="020B0502040504020204" pitchFamily="34" charset="0"/>
              </a:rPr>
              <a:t> uses micro-frontends in their desktop application leveraging iframes for stitching together different part of the same view.</a:t>
            </a:r>
            <a:br>
              <a:rPr lang="en-US" dirty="0"/>
            </a:br>
            <a:r>
              <a:rPr lang="en-US" b="0" i="0" dirty="0">
                <a:solidFill>
                  <a:srgbClr val="333333"/>
                </a:solidFill>
                <a:effectLst/>
                <a:latin typeface="Noto Sans" panose="020B0502040504020204" pitchFamily="34" charset="0"/>
              </a:rPr>
              <a:t>The communication between iframes is made via an event bus that decouples nicely the different part of the application allowing them to communicate without knowing who is going to listen for a message or event.</a:t>
            </a:r>
            <a:br>
              <a:rPr lang="en-US" dirty="0"/>
            </a:br>
            <a:r>
              <a:rPr lang="en-US" b="0" i="0" dirty="0">
                <a:solidFill>
                  <a:srgbClr val="333333"/>
                </a:solidFill>
                <a:effectLst/>
                <a:latin typeface="Noto Sans" panose="020B0502040504020204" pitchFamily="34" charset="0"/>
              </a:rPr>
              <a:t>Also, this approach saves a lot of time on managing the application memory because every time we change the iframe location, automatically all the objects are ready to be garbage collected.</a:t>
            </a:r>
          </a:p>
          <a:p>
            <a:pPr marL="628650" lvl="1" indent="-171450">
              <a:buFontTx/>
              <a:buChar char="-"/>
            </a:pPr>
            <a:r>
              <a:rPr lang="en-US" b="0" i="0" dirty="0">
                <a:solidFill>
                  <a:srgbClr val="BEB9B0"/>
                </a:solidFill>
                <a:effectLst/>
                <a:latin typeface="Noto serif" panose="02020600060500020200" pitchFamily="18" charset="0"/>
              </a:rPr>
              <a:t>This approach was used at the beginning for the web instance of the </a:t>
            </a:r>
            <a:r>
              <a:rPr lang="en-US" b="0" i="0" u="sng" dirty="0">
                <a:solidFill>
                  <a:srgbClr val="FF3863"/>
                </a:solidFill>
                <a:effectLst/>
                <a:latin typeface="Noto serif" panose="02020600060500020200" pitchFamily="18" charset="0"/>
                <a:hlinkClick r:id="rId3"/>
              </a:rPr>
              <a:t>Spotify player</a:t>
            </a:r>
            <a:r>
              <a:rPr lang="en-US" b="0" i="0" dirty="0">
                <a:solidFill>
                  <a:srgbClr val="BEB9B0"/>
                </a:solidFill>
                <a:effectLst/>
                <a:latin typeface="Noto serif" panose="02020600060500020200" pitchFamily="18" charset="0"/>
              </a:rPr>
              <a:t>, but it was abandoned due to its poor performance, and Spotify has since moved back to an SPA architecture</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50</a:t>
            </a:fld>
            <a:endParaRPr lang="en-VN"/>
          </a:p>
        </p:txBody>
      </p:sp>
    </p:spTree>
    <p:extLst>
      <p:ext uri="{BB962C8B-B14F-4D97-AF65-F5344CB8AC3E}">
        <p14:creationId xmlns:p14="http://schemas.microsoft.com/office/powerpoint/2010/main" val="724720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333333"/>
                </a:solidFill>
                <a:effectLst/>
                <a:latin typeface="AmazonEmber"/>
              </a:rPr>
              <a:t>Importing each child application as an independent module. These modules either declares a function to render itself or is dynamically imported by the parent application (such as with </a:t>
            </a:r>
            <a:r>
              <a:rPr lang="en-US" b="0" i="0" u="sng" dirty="0">
                <a:solidFill>
                  <a:srgbClr val="033160"/>
                </a:solidFill>
                <a:effectLst/>
                <a:latin typeface="AmazonEmber"/>
                <a:hlinkClick r:id="rId3"/>
              </a:rPr>
              <a:t>web component</a:t>
            </a:r>
            <a:r>
              <a:rPr lang="en-US" b="0" i="0" u="sng" dirty="0">
                <a:solidFill>
                  <a:srgbClr val="033160"/>
                </a:solidFill>
                <a:effectLst/>
                <a:latin typeface="AmazonEmber"/>
              </a:rPr>
              <a:t> or</a:t>
            </a:r>
            <a:r>
              <a:rPr lang="en-US" b="0" i="0" dirty="0">
                <a:solidFill>
                  <a:srgbClr val="333333"/>
                </a:solidFill>
                <a:effectLst/>
                <a:latin typeface="AmazonEmber"/>
              </a:rPr>
              <a:t> </a:t>
            </a:r>
            <a:r>
              <a:rPr lang="en-US" b="0" i="0" u="none" strike="noStrike" dirty="0">
                <a:solidFill>
                  <a:srgbClr val="0972D3"/>
                </a:solidFill>
                <a:effectLst/>
                <a:latin typeface="AmazonEmber"/>
                <a:hlinkClick r:id="rId4"/>
              </a:rPr>
              <a:t>module federation</a:t>
            </a:r>
            <a:r>
              <a:rPr lang="en-US" b="0" i="0" dirty="0">
                <a:solidFill>
                  <a:srgbClr val="333333"/>
                </a:solidFill>
                <a:effectLst/>
                <a:latin typeface="AmazonEmber"/>
              </a:rPr>
              <a:t>).</a:t>
            </a:r>
            <a:endParaRPr lang="en-US" b="0" i="0" dirty="0">
              <a:solidFill>
                <a:srgbClr val="C8C3BC"/>
              </a:solidFill>
              <a:effectLst/>
              <a:latin typeface="AmazonEmber"/>
            </a:endParaRPr>
          </a:p>
          <a:p>
            <a:pPr marL="171450" indent="-171450">
              <a:buFont typeface="Arial" panose="020B0604020202020204" pitchFamily="34" charset="0"/>
              <a:buChar char="•"/>
            </a:pPr>
            <a:r>
              <a:rPr lang="en-US" b="0" i="0" dirty="0">
                <a:solidFill>
                  <a:srgbClr val="C8C3BC"/>
                </a:solidFill>
                <a:effectLst/>
                <a:latin typeface="AmazonEmber"/>
              </a:rPr>
              <a:t>They use the </a:t>
            </a:r>
            <a:r>
              <a:rPr lang="en-US" b="0" i="0" u="none" strike="noStrike" dirty="0">
                <a:solidFill>
                  <a:srgbClr val="4FADF8"/>
                </a:solidFill>
                <a:effectLst/>
                <a:latin typeface="AmazonEmber"/>
                <a:hlinkClick r:id="rId5"/>
              </a:rPr>
              <a:t>AWS Developer Tools</a:t>
            </a:r>
            <a:r>
              <a:rPr lang="en-US" b="0" i="0" dirty="0">
                <a:solidFill>
                  <a:srgbClr val="C8C3BC"/>
                </a:solidFill>
                <a:effectLst/>
                <a:latin typeface="AmazonEmber"/>
              </a:rPr>
              <a:t> and deploy the application to </a:t>
            </a:r>
            <a:r>
              <a:rPr lang="en-US" b="0" i="0" u="none" strike="noStrike" dirty="0">
                <a:solidFill>
                  <a:srgbClr val="4FADF8"/>
                </a:solidFill>
                <a:effectLst/>
                <a:latin typeface="AmazonEmber"/>
                <a:hlinkClick r:id="rId6"/>
              </a:rPr>
              <a:t>Amazon Simple Storage Service (S3)</a:t>
            </a:r>
            <a:r>
              <a:rPr lang="en-US" b="0" i="0" dirty="0">
                <a:solidFill>
                  <a:srgbClr val="C8C3BC"/>
                </a:solidFill>
                <a:effectLst/>
                <a:latin typeface="AmazonEmber"/>
              </a:rPr>
              <a:t> with </a:t>
            </a:r>
            <a:r>
              <a:rPr lang="en-US" b="0" i="0" u="none" strike="noStrike" dirty="0">
                <a:solidFill>
                  <a:srgbClr val="4FADF8"/>
                </a:solidFill>
                <a:effectLst/>
                <a:latin typeface="AmazonEmber"/>
                <a:hlinkClick r:id="rId7"/>
              </a:rPr>
              <a:t>Amazon CloudFront</a:t>
            </a:r>
            <a:r>
              <a:rPr lang="en-US" b="0" i="0" dirty="0">
                <a:solidFill>
                  <a:srgbClr val="C8C3BC"/>
                </a:solidFill>
                <a:effectLst/>
                <a:latin typeface="AmazonEmber"/>
              </a:rPr>
              <a:t>. The CI/CD pipelines use shared components such as CSS libraries, API wrappers, or custom modules stored in </a:t>
            </a:r>
            <a:r>
              <a:rPr lang="en-US" b="0" i="0" u="none" strike="noStrike" dirty="0">
                <a:solidFill>
                  <a:srgbClr val="4FADF8"/>
                </a:solidFill>
                <a:effectLst/>
                <a:latin typeface="AmazonEmber"/>
                <a:hlinkClick r:id="rId8"/>
              </a:rPr>
              <a:t>AWS CodeArtifact</a:t>
            </a:r>
            <a:r>
              <a:rPr lang="en-US" b="0" i="0" dirty="0">
                <a:solidFill>
                  <a:srgbClr val="C8C3BC"/>
                </a:solidFill>
                <a:effectLst/>
                <a:latin typeface="AmazonEmber"/>
              </a:rPr>
              <a:t>. This helps drive consistency across parent and child applications.</a:t>
            </a:r>
          </a:p>
          <a:p>
            <a:pPr marL="171450" indent="-171450">
              <a:buFont typeface="Arial" panose="020B0604020202020204" pitchFamily="34" charset="0"/>
              <a:buChar char="•"/>
            </a:pPr>
            <a:r>
              <a:rPr lang="en-US" b="0" i="0" dirty="0">
                <a:solidFill>
                  <a:srgbClr val="C8C3BC"/>
                </a:solidFill>
                <a:effectLst/>
                <a:latin typeface="AmazonEmber"/>
              </a:rPr>
              <a:t>When you retrieve the parent application, it should prompt you to log in to an identity provider and retrieve JWTs. In this example, the identity provider is an </a:t>
            </a:r>
            <a:r>
              <a:rPr lang="en-US" b="0" i="0" u="none" strike="noStrike" dirty="0">
                <a:solidFill>
                  <a:srgbClr val="4FADF8"/>
                </a:solidFill>
                <a:effectLst/>
                <a:latin typeface="AmazonEmber"/>
                <a:hlinkClick r:id="rId9"/>
              </a:rPr>
              <a:t>Amazon Cognito User Pool</a:t>
            </a:r>
            <a:r>
              <a:rPr lang="en-US" b="0" i="0" dirty="0">
                <a:solidFill>
                  <a:srgbClr val="C8C3BC"/>
                </a:solidFill>
                <a:effectLst/>
                <a:latin typeface="AmazonEmber"/>
              </a:rPr>
              <a:t>. After a successful login, the parent application retrieves the child applications from CloudFront and renders them inside the parent application.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51</a:t>
            </a:fld>
            <a:endParaRPr lang="en-VN"/>
          </a:p>
        </p:txBody>
      </p:sp>
    </p:spTree>
    <p:extLst>
      <p:ext uri="{BB962C8B-B14F-4D97-AF65-F5344CB8AC3E}">
        <p14:creationId xmlns:p14="http://schemas.microsoft.com/office/powerpoint/2010/main" val="3145839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VN" dirty="0"/>
              <a:t>Header/Navigation, Footer are client-side composition</a:t>
            </a:r>
          </a:p>
          <a:p>
            <a:pPr marL="171450" indent="-171450" algn="l">
              <a:buFont typeface="Arial" panose="020B0604020202020204" pitchFamily="34" charset="0"/>
              <a:buChar char="•"/>
            </a:pPr>
            <a:r>
              <a:rPr lang="en-VN" dirty="0"/>
              <a:t>The children pages are loaded via an iframe</a:t>
            </a:r>
          </a:p>
          <a:p>
            <a:pPr marL="171450" indent="-171450" algn="l">
              <a:buFont typeface="Arial" panose="020B0604020202020204" pitchFamily="34" charset="0"/>
              <a:buChar char="•"/>
            </a:pPr>
            <a:r>
              <a:rPr lang="en-US" sz="1800" kern="1200" dirty="0">
                <a:solidFill>
                  <a:srgbClr val="000000"/>
                </a:solidFill>
                <a:effectLst/>
                <a:latin typeface="Calibri" panose="020F0502020204030204" pitchFamily="34" charset="0"/>
                <a:ea typeface="+mn-ea"/>
                <a:cs typeface="+mn-cs"/>
              </a:rPr>
              <a:t>Dynamic loading of SPAs in the main container</a:t>
            </a:r>
            <a:r>
              <a:rPr lang="en-US" dirty="0"/>
              <a:t> </a:t>
            </a:r>
            <a:endParaRPr lang="en-VN" dirty="0"/>
          </a:p>
          <a:p>
            <a:pPr marL="171450" indent="-171450" algn="l">
              <a:buFont typeface="Arial" panose="020B0604020202020204" pitchFamily="34" charset="0"/>
              <a:buChar char="•"/>
            </a:pP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52</a:t>
            </a:fld>
            <a:endParaRPr lang="en-VN"/>
          </a:p>
        </p:txBody>
      </p:sp>
    </p:spTree>
    <p:extLst>
      <p:ext uri="{BB962C8B-B14F-4D97-AF65-F5344CB8AC3E}">
        <p14:creationId xmlns:p14="http://schemas.microsoft.com/office/powerpoint/2010/main" val="3606540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VN" sz="1800" kern="1200" dirty="0">
                <a:solidFill>
                  <a:srgbClr val="000000"/>
                </a:solidFill>
                <a:effectLst/>
                <a:latin typeface="Calibri" panose="020F0502020204030204" pitchFamily="34" charset="0"/>
                <a:ea typeface="+mn-ea"/>
                <a:cs typeface="+mn-cs"/>
              </a:rPr>
              <a:t>DAZN is </a:t>
            </a:r>
            <a:r>
              <a:rPr lang="en-US" sz="1800" kern="1200" dirty="0">
                <a:solidFill>
                  <a:srgbClr val="000000"/>
                </a:solidFill>
                <a:effectLst/>
                <a:latin typeface="Calibri" panose="020F0502020204030204" pitchFamily="34" charset="0"/>
                <a:ea typeface="+mn-ea"/>
                <a:cs typeface="+mn-cs"/>
              </a:rPr>
              <a:t>an OTT platform similar to Netflix but for sports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BD8D3"/>
                </a:solidFill>
                <a:effectLst/>
                <a:latin typeface="oscine-rg"/>
              </a:rPr>
              <a:t>DAZN is available worldwide in more than 200 countries and territories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We have multiple teams. Some of them are working on TV. Some of them are working on web. Some of them are working on mobile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No sharing between micro-frontends: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We introduced the first shared library that is the payments shared library</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If we have a new SDK for the credit card, we don’t want a MF has the latest SDK of the credit card and the other one it doesn’t</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Every time that we change the shared library, those two micro-frontends have to update and deploy simultaneously. </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The header and the footer are duplicated in each single micro-frontend. We are not abstracting that because the abstraction could lead to coupling</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Duplication over abstraction. The wrong abstraction is way more expensive than good duplication</a:t>
            </a:r>
          </a:p>
          <a:p>
            <a:pPr marL="742950" marR="0" lvl="1" indent="-2857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D3CFC9"/>
              </a:solidFill>
              <a:effectLst/>
              <a:latin typeface="-apple-system"/>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 Technology agnostic:</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D3CFC9"/>
                </a:solidFill>
                <a:effectLst/>
                <a:latin typeface="-apple-system"/>
              </a:rPr>
              <a:t>Each micro-frontend can take their own path. When we proposed that, we found that the teams wanted to follow what the first team was doing</a:t>
            </a:r>
          </a:p>
        </p:txBody>
      </p:sp>
      <p:sp>
        <p:nvSpPr>
          <p:cNvPr id="4" name="Slide Number Placeholder 3"/>
          <p:cNvSpPr>
            <a:spLocks noGrp="1"/>
          </p:cNvSpPr>
          <p:nvPr>
            <p:ph type="sldNum" sz="quarter" idx="5"/>
          </p:nvPr>
        </p:nvSpPr>
        <p:spPr/>
        <p:txBody>
          <a:bodyPr/>
          <a:lstStyle/>
          <a:p>
            <a:fld id="{6EE003E5-F192-2349-AD02-9BB865A514B3}" type="slidenum">
              <a:rPr lang="en-VN" smtClean="0"/>
              <a:t>53</a:t>
            </a:fld>
            <a:endParaRPr lang="en-VN"/>
          </a:p>
        </p:txBody>
      </p:sp>
    </p:spTree>
    <p:extLst>
      <p:ext uri="{BB962C8B-B14F-4D97-AF65-F5344CB8AC3E}">
        <p14:creationId xmlns:p14="http://schemas.microsoft.com/office/powerpoint/2010/main" val="97430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VN" dirty="0"/>
              <a:t>We’re 10 developers, maybe distributed developers that is even more complicated. All of them they have to learn all your code convention, how to interpret the framework and lots of things around that.</a:t>
            </a:r>
          </a:p>
          <a:p>
            <a:pPr marL="171450" indent="-171450">
              <a:buFontTx/>
              <a:buChar char="-"/>
            </a:pPr>
            <a:r>
              <a:rPr lang="en-VN" dirty="0"/>
              <a:t>You have some dependencies between the different teams.</a:t>
            </a:r>
          </a:p>
          <a:p>
            <a:pPr marL="171450" indent="-171450">
              <a:buFontTx/>
              <a:buChar char="-"/>
            </a:pPr>
            <a:r>
              <a:rPr lang="en-VN" dirty="0"/>
              <a:t>Obviously, on the API side, we start to have interesting challenges and a lot of freedom because you can work within DDD style. You start to define subdomains, your bounded context, your own infrastructure, owned by one team. They can take their own decision, pick their own technolgoies autonomously. That starts to speed up the development.</a:t>
            </a:r>
          </a:p>
          <a:p>
            <a:pPr marL="171450" indent="-171450">
              <a:buFontTx/>
              <a:buChar char="-"/>
            </a:pPr>
            <a:r>
              <a:rPr lang="en-VN" dirty="0"/>
              <a:t>Compared to the FE. They have to coordinate every time what they need to release.</a:t>
            </a:r>
          </a:p>
        </p:txBody>
      </p:sp>
      <p:sp>
        <p:nvSpPr>
          <p:cNvPr id="4" name="Slide Number Placeholder 3"/>
          <p:cNvSpPr>
            <a:spLocks noGrp="1"/>
          </p:cNvSpPr>
          <p:nvPr>
            <p:ph type="sldNum" sz="quarter" idx="5"/>
          </p:nvPr>
        </p:nvSpPr>
        <p:spPr/>
        <p:txBody>
          <a:bodyPr/>
          <a:lstStyle/>
          <a:p>
            <a:fld id="{6EE003E5-F192-2349-AD02-9BB865A514B3}" type="slidenum">
              <a:rPr lang="en-VN" smtClean="0"/>
              <a:t>5</a:t>
            </a:fld>
            <a:endParaRPr lang="en-VN"/>
          </a:p>
        </p:txBody>
      </p:sp>
    </p:spTree>
    <p:extLst>
      <p:ext uri="{BB962C8B-B14F-4D97-AF65-F5344CB8AC3E}">
        <p14:creationId xmlns:p14="http://schemas.microsoft.com/office/powerpoint/2010/main" val="4120598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VN" dirty="0"/>
              <a:t>Communication patterns</a:t>
            </a:r>
          </a:p>
          <a:p>
            <a:pPr marL="457200" indent="0" algn="l" rtl="0" eaLnBrk="1" latinLnBrk="0" hangingPunct="1">
              <a:lnSpc>
                <a:spcPct val="90000"/>
              </a:lnSpc>
              <a:spcBef>
                <a:spcPts val="500"/>
              </a:spcBef>
              <a:spcAft>
                <a:spcPts val="0"/>
              </a:spcAft>
              <a:buClrTx/>
              <a:buSzPts val="2400"/>
              <a:buFont typeface="Arial" panose="020B0604020202020204" pitchFamily="34" charset="0"/>
              <a:buNone/>
            </a:pPr>
            <a:r>
              <a:rPr lang="en-VN" sz="1800" b="0" kern="1200" dirty="0">
                <a:solidFill>
                  <a:srgbClr val="262626"/>
                </a:solidFill>
                <a:effectLst/>
                <a:latin typeface="Calibri Light" panose="020F0302020204030204" pitchFamily="34" charset="0"/>
                <a:ea typeface="+mn-ea"/>
                <a:cs typeface="+mn-cs"/>
              </a:rPr>
              <a:t>UI communication</a:t>
            </a:r>
          </a:p>
          <a:p>
            <a:pPr marL="742950" indent="-285750" algn="l" rtl="0" eaLnBrk="1" latinLnBrk="0" hangingPunct="1">
              <a:spcBef>
                <a:spcPts val="0"/>
              </a:spcBef>
              <a:spcAft>
                <a:spcPts val="0"/>
              </a:spcAft>
              <a:buClrTx/>
              <a:buSzPts val="1200"/>
              <a:buFont typeface="Arial" panose="020B0604020202020204" pitchFamily="34" charset="0"/>
              <a:buChar char="•"/>
            </a:pPr>
            <a:r>
              <a:rPr lang="en-VN" sz="1800" kern="1200" dirty="0">
                <a:solidFill>
                  <a:srgbClr val="000000"/>
                </a:solidFill>
                <a:effectLst/>
                <a:latin typeface="Calibri" panose="020F0502020204030204" pitchFamily="34" charset="0"/>
                <a:ea typeface="+mn-ea"/>
                <a:cs typeface="+mn-cs"/>
              </a:rPr>
              <a:t>Parent to Fragment, Frament to Parent, Fragment to Fragment</a:t>
            </a:r>
            <a:endParaRPr lang="en-VN" sz="1800" dirty="0">
              <a:effectLst/>
            </a:endParaRPr>
          </a:p>
          <a:p>
            <a:pPr marL="742950" indent="-285750" algn="l" rtl="0" eaLnBrk="1" latinLnBrk="0" hangingPunct="1">
              <a:spcBef>
                <a:spcPts val="0"/>
              </a:spcBef>
              <a:spcAft>
                <a:spcPts val="0"/>
              </a:spcAft>
              <a:buFont typeface="Arial" panose="020B0604020202020204" pitchFamily="34" charset="0"/>
              <a:buChar char="•"/>
            </a:pPr>
            <a:r>
              <a:rPr lang="en-VN" sz="1800" kern="1200" dirty="0">
                <a:solidFill>
                  <a:srgbClr val="000000"/>
                </a:solidFill>
                <a:effectLst/>
                <a:latin typeface="Calibri" panose="020F0502020204030204" pitchFamily="34" charset="0"/>
                <a:ea typeface="+mn-ea"/>
                <a:cs typeface="+mn-cs"/>
              </a:rPr>
              <a:t>Element attributes, Event bus (custom events, broadcast channel API)</a:t>
            </a:r>
            <a:endParaRPr lang="en-VN" sz="2800" dirty="0">
              <a:effectLst/>
            </a:endParaRPr>
          </a:p>
          <a:p>
            <a:pPr marL="457200" indent="0" algn="l" rtl="0" eaLnBrk="1" latinLnBrk="0" hangingPunct="1">
              <a:lnSpc>
                <a:spcPct val="90000"/>
              </a:lnSpc>
              <a:spcBef>
                <a:spcPts val="500"/>
              </a:spcBef>
              <a:spcAft>
                <a:spcPts val="0"/>
              </a:spcAft>
              <a:buClrTx/>
              <a:buSzPts val="2400"/>
              <a:buFont typeface="Arial" panose="020B0604020202020204" pitchFamily="34" charset="0"/>
              <a:buNone/>
            </a:pPr>
            <a:endParaRPr lang="en-VN" sz="1800" dirty="0">
              <a:effectLst/>
            </a:endParaRPr>
          </a:p>
          <a:p>
            <a:pPr marL="685800" indent="-228600" algn="l" rtl="0" eaLnBrk="1" latinLnBrk="0" hangingPunct="1">
              <a:lnSpc>
                <a:spcPct val="90000"/>
              </a:lnSpc>
              <a:spcBef>
                <a:spcPts val="500"/>
              </a:spcBef>
              <a:spcAft>
                <a:spcPts val="0"/>
              </a:spcAft>
            </a:pPr>
            <a:r>
              <a:rPr lang="en-VN" sz="1800" b="0" kern="1200" dirty="0">
                <a:solidFill>
                  <a:srgbClr val="262626"/>
                </a:solidFill>
                <a:effectLst/>
                <a:latin typeface="Calibri Light" panose="020F0302020204030204" pitchFamily="34" charset="0"/>
                <a:ea typeface="+mn-ea"/>
                <a:cs typeface="+mn-cs"/>
              </a:rPr>
              <a:t>Global context and authentication</a:t>
            </a:r>
            <a:endParaRPr lang="en-VN" dirty="0">
              <a:effectLst/>
            </a:endParaRPr>
          </a:p>
          <a:p>
            <a:pPr marL="685800" indent="-228600" algn="l" rtl="0" eaLnBrk="1" latinLnBrk="0" hangingPunct="1">
              <a:lnSpc>
                <a:spcPct val="90000"/>
              </a:lnSpc>
              <a:spcBef>
                <a:spcPts val="500"/>
              </a:spcBef>
              <a:spcAft>
                <a:spcPts val="0"/>
              </a:spcAft>
            </a:pPr>
            <a:r>
              <a:rPr lang="en-VN" sz="1800" b="0" kern="1200" dirty="0">
                <a:solidFill>
                  <a:srgbClr val="262626"/>
                </a:solidFill>
                <a:effectLst/>
                <a:latin typeface="Calibri Light" panose="020F0302020204030204" pitchFamily="34" charset="0"/>
                <a:ea typeface="+mn-ea"/>
                <a:cs typeface="+mn-cs"/>
              </a:rPr>
              <a:t>Managing state</a:t>
            </a:r>
            <a:endParaRPr lang="en-VN" dirty="0">
              <a:effectLst/>
            </a:endParaRPr>
          </a:p>
          <a:p>
            <a:pPr marL="685800" indent="-228600" algn="l" rtl="0" eaLnBrk="1" latinLnBrk="0" hangingPunct="1">
              <a:lnSpc>
                <a:spcPct val="90000"/>
              </a:lnSpc>
              <a:spcBef>
                <a:spcPts val="500"/>
              </a:spcBef>
              <a:spcAft>
                <a:spcPts val="0"/>
              </a:spcAft>
            </a:pPr>
            <a:r>
              <a:rPr lang="en-VN" sz="1800" b="0" kern="1200" dirty="0">
                <a:solidFill>
                  <a:srgbClr val="262626"/>
                </a:solidFill>
                <a:effectLst/>
                <a:latin typeface="Calibri Light" panose="020F0302020204030204" pitchFamily="34" charset="0"/>
                <a:ea typeface="+mn-ea"/>
                <a:cs typeface="+mn-cs"/>
              </a:rPr>
              <a:t>Frontend-backend communication</a:t>
            </a:r>
            <a:endParaRPr lang="en-VN" dirty="0">
              <a:effectLst/>
            </a:endParaRPr>
          </a:p>
          <a:p>
            <a:pPr marL="685800" indent="-228600" algn="l" rtl="0" eaLnBrk="1" latinLnBrk="0" hangingPunct="1">
              <a:lnSpc>
                <a:spcPct val="90000"/>
              </a:lnSpc>
              <a:spcBef>
                <a:spcPts val="500"/>
              </a:spcBef>
              <a:spcAft>
                <a:spcPts val="0"/>
              </a:spcAft>
            </a:pPr>
            <a:r>
              <a:rPr lang="en-VN" sz="1800" b="0" kern="1200" dirty="0">
                <a:solidFill>
                  <a:srgbClr val="262626"/>
                </a:solidFill>
                <a:effectLst/>
                <a:latin typeface="Calibri Light" panose="020F0302020204030204" pitchFamily="34" charset="0"/>
                <a:ea typeface="+mn-ea"/>
                <a:cs typeface="+mn-cs"/>
              </a:rPr>
              <a:t>Data replication</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54</a:t>
            </a:fld>
            <a:endParaRPr lang="en-VN"/>
          </a:p>
        </p:txBody>
      </p:sp>
    </p:spTree>
    <p:extLst>
      <p:ext uri="{BB962C8B-B14F-4D97-AF65-F5344CB8AC3E}">
        <p14:creationId xmlns:p14="http://schemas.microsoft.com/office/powerpoint/2010/main" val="2019115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55</a:t>
            </a:fld>
            <a:endParaRPr lang="en-VN"/>
          </a:p>
        </p:txBody>
      </p:sp>
    </p:spTree>
    <p:extLst>
      <p:ext uri="{BB962C8B-B14F-4D97-AF65-F5344CB8AC3E}">
        <p14:creationId xmlns:p14="http://schemas.microsoft.com/office/powerpoint/2010/main" val="4020563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56</a:t>
            </a:fld>
            <a:endParaRPr lang="en-VN"/>
          </a:p>
        </p:txBody>
      </p:sp>
    </p:spTree>
    <p:extLst>
      <p:ext uri="{BB962C8B-B14F-4D97-AF65-F5344CB8AC3E}">
        <p14:creationId xmlns:p14="http://schemas.microsoft.com/office/powerpoint/2010/main" val="147072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VN" dirty="0"/>
              <a:t>What if we apply the same princicles that are on micro services and we apply on the frontend</a:t>
            </a:r>
          </a:p>
          <a:p>
            <a:pPr marL="171450" indent="-171450">
              <a:buFontTx/>
              <a:buChar char="-"/>
            </a:pPr>
            <a:r>
              <a:rPr lang="en-VN" dirty="0"/>
              <a:t>You can do on the edge, for instance, Lamda@Edge for AWS</a:t>
            </a:r>
          </a:p>
          <a:p>
            <a:pPr marL="171450" indent="-171450">
              <a:buFontTx/>
              <a:buChar char="-"/>
            </a:pPr>
            <a:r>
              <a:rPr lang="en-VN" dirty="0"/>
              <a:t>You can do server-side or client-side routing to load the right micro frontend at the right time</a:t>
            </a:r>
          </a:p>
        </p:txBody>
      </p:sp>
      <p:sp>
        <p:nvSpPr>
          <p:cNvPr id="4" name="Slide Number Placeholder 3"/>
          <p:cNvSpPr>
            <a:spLocks noGrp="1"/>
          </p:cNvSpPr>
          <p:nvPr>
            <p:ph type="sldNum" sz="quarter" idx="5"/>
          </p:nvPr>
        </p:nvSpPr>
        <p:spPr/>
        <p:txBody>
          <a:bodyPr/>
          <a:lstStyle/>
          <a:p>
            <a:fld id="{6EE003E5-F192-2349-AD02-9BB865A514B3}" type="slidenum">
              <a:rPr lang="en-VN" smtClean="0"/>
              <a:t>6</a:t>
            </a:fld>
            <a:endParaRPr lang="en-VN"/>
          </a:p>
        </p:txBody>
      </p:sp>
    </p:spTree>
    <p:extLst>
      <p:ext uri="{BB962C8B-B14F-4D97-AF65-F5344CB8AC3E}">
        <p14:creationId xmlns:p14="http://schemas.microsoft.com/office/powerpoint/2010/main" val="34523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VN" dirty="0"/>
              <a:t>They don’t have only our cross-functional teams. They design everything in the way they want, picking the right technologies. For example, one fully written in Vue.js, another micro-frontend is written in React.js. They’re not clashing together.</a:t>
            </a:r>
          </a:p>
          <a:p>
            <a:pPr marL="171450" indent="-171450">
              <a:buFontTx/>
              <a:buChar char="-"/>
            </a:pPr>
            <a:r>
              <a:rPr lang="en-VN" dirty="0"/>
              <a:t>Each team can decide to use coding convention, best practice, own infrastructure and own backend.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VN" sz="1800" kern="1200" dirty="0">
                <a:solidFill>
                  <a:srgbClr val="000000"/>
                </a:solidFill>
                <a:effectLst/>
                <a:latin typeface="Calibri" panose="020F0502020204030204" pitchFamily="34" charset="0"/>
                <a:ea typeface="+mn-ea"/>
                <a:cs typeface="+mn-cs"/>
              </a:rPr>
              <a:t>They have the freedom to innovate. </a:t>
            </a:r>
            <a:r>
              <a:rPr lang="en-VN" dirty="0"/>
              <a:t>Som</a:t>
            </a:r>
            <a:r>
              <a:rPr lang="en-US" dirty="0"/>
              <a:t>e</a:t>
            </a:r>
            <a:r>
              <a:rPr lang="en-VN" dirty="0"/>
              <a:t>times we usually do a lot of  technical updates.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VN" dirty="0"/>
              <a:t>You can fast iterate on delivering new functionalities without affecting the application</a:t>
            </a:r>
          </a:p>
        </p:txBody>
      </p:sp>
      <p:sp>
        <p:nvSpPr>
          <p:cNvPr id="4" name="Slide Number Placeholder 3"/>
          <p:cNvSpPr>
            <a:spLocks noGrp="1"/>
          </p:cNvSpPr>
          <p:nvPr>
            <p:ph type="sldNum" sz="quarter" idx="5"/>
          </p:nvPr>
        </p:nvSpPr>
        <p:spPr/>
        <p:txBody>
          <a:bodyPr/>
          <a:lstStyle/>
          <a:p>
            <a:fld id="{6EE003E5-F192-2349-AD02-9BB865A514B3}" type="slidenum">
              <a:rPr lang="en-VN" smtClean="0"/>
              <a:t>7</a:t>
            </a:fld>
            <a:endParaRPr lang="en-VN"/>
          </a:p>
        </p:txBody>
      </p:sp>
    </p:spTree>
    <p:extLst>
      <p:ext uri="{BB962C8B-B14F-4D97-AF65-F5344CB8AC3E}">
        <p14:creationId xmlns:p14="http://schemas.microsoft.com/office/powerpoint/2010/main" val="247905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333333"/>
                </a:solidFill>
                <a:effectLst/>
                <a:latin typeface="AmazonEmber"/>
              </a:rPr>
              <a:t>An architectural pattern</a:t>
            </a:r>
            <a:r>
              <a:rPr lang="en-US" b="0" i="0" dirty="0">
                <a:solidFill>
                  <a:srgbClr val="303633"/>
                </a:solidFill>
                <a:effectLst/>
                <a:latin typeface="Lora" pitchFamily="2" charset="77"/>
              </a:rPr>
              <a:t> for decomposing frontend monoliths into smaller, simpler chunks that can be developed, tested and deployed independently, while still appearing to users as a single cohesive product.</a:t>
            </a:r>
            <a:endParaRPr lang="en-US" b="1" i="0" dirty="0">
              <a:solidFill>
                <a:srgbClr val="303633"/>
              </a:solidFill>
              <a:effectLst/>
              <a:latin typeface="Lora" pitchFamily="2" charset="77"/>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0" i="0" kern="1200" dirty="0">
                <a:solidFill>
                  <a:srgbClr val="333333"/>
                </a:solidFill>
                <a:effectLst/>
                <a:latin typeface="AmazonEmber"/>
                <a:ea typeface="+mn-ea"/>
                <a:cs typeface="+mn-cs"/>
              </a:rPr>
              <a:t>They offer many benefits such as development agility, technological freedom.</a:t>
            </a:r>
            <a:endParaRPr lang="en-VN" dirty="0"/>
          </a:p>
          <a:p>
            <a:pPr marL="171450" indent="-171450">
              <a:buFontTx/>
              <a:buChar char="-"/>
            </a:pPr>
            <a:r>
              <a:rPr lang="en-US" b="0" i="0" dirty="0">
                <a:solidFill>
                  <a:srgbClr val="353740"/>
                </a:solidFill>
                <a:effectLst/>
                <a:latin typeface="ColfaxAI"/>
              </a:rPr>
              <a:t>This approach enables teams to work independently on different parts of the application without affecting the entire system.</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8</a:t>
            </a:fld>
            <a:endParaRPr lang="en-VN"/>
          </a:p>
        </p:txBody>
      </p:sp>
    </p:spTree>
    <p:extLst>
      <p:ext uri="{BB962C8B-B14F-4D97-AF65-F5344CB8AC3E}">
        <p14:creationId xmlns:p14="http://schemas.microsoft.com/office/powerpoint/2010/main" val="91811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CECAC3"/>
                </a:solidFill>
                <a:effectLst/>
                <a:latin typeface="Söhne"/>
              </a:rPr>
              <a:t>It's easier to manage and maintain the codebase, as developers can focus on a specific functionality without being concerned with the rest of the application.</a:t>
            </a:r>
          </a:p>
          <a:p>
            <a:pPr marL="171450" indent="-171450">
              <a:buFontTx/>
              <a:buChar char="-"/>
            </a:pPr>
            <a:r>
              <a:rPr lang="en-US" b="0" i="0" dirty="0">
                <a:solidFill>
                  <a:srgbClr val="CECAC3"/>
                </a:solidFill>
                <a:effectLst/>
                <a:latin typeface="Söhne"/>
              </a:rPr>
              <a:t>By allowing teams to work independently on their own micro-frontends, there is less need for coordination and dependencies between teams, leading to increased autonomy and faster development cycles.</a:t>
            </a:r>
          </a:p>
          <a:p>
            <a:pPr marL="171450" indent="-171450">
              <a:buFontTx/>
              <a:buChar char="-"/>
            </a:pPr>
            <a:r>
              <a:rPr lang="en-US" b="0" i="0" dirty="0">
                <a:solidFill>
                  <a:srgbClr val="CECAC3"/>
                </a:solidFill>
                <a:effectLst/>
                <a:latin typeface="Söhne"/>
              </a:rPr>
              <a:t>By decoupling the front-end application into smaller units, it's easier to scale the application as it grows in size and complexity.</a:t>
            </a:r>
            <a:endParaRPr lang="en-VN" dirty="0"/>
          </a:p>
        </p:txBody>
      </p:sp>
      <p:sp>
        <p:nvSpPr>
          <p:cNvPr id="4" name="Slide Number Placeholder 3"/>
          <p:cNvSpPr>
            <a:spLocks noGrp="1"/>
          </p:cNvSpPr>
          <p:nvPr>
            <p:ph type="sldNum" sz="quarter" idx="5"/>
          </p:nvPr>
        </p:nvSpPr>
        <p:spPr/>
        <p:txBody>
          <a:bodyPr/>
          <a:lstStyle/>
          <a:p>
            <a:fld id="{6EE003E5-F192-2349-AD02-9BB865A514B3}" type="slidenum">
              <a:rPr lang="en-VN" smtClean="0"/>
              <a:t>9</a:t>
            </a:fld>
            <a:endParaRPr lang="en-VN"/>
          </a:p>
        </p:txBody>
      </p:sp>
    </p:spTree>
    <p:extLst>
      <p:ext uri="{BB962C8B-B14F-4D97-AF65-F5344CB8AC3E}">
        <p14:creationId xmlns:p14="http://schemas.microsoft.com/office/powerpoint/2010/main" val="406158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57DA3-49E7-F54D-A571-0F18158BC4B3}"/>
              </a:ext>
            </a:extLst>
          </p:cNvPr>
          <p:cNvSpPr>
            <a:spLocks noGrp="1"/>
          </p:cNvSpPr>
          <p:nvPr>
            <p:ph type="ctrTitle"/>
          </p:nvPr>
        </p:nvSpPr>
        <p:spPr>
          <a:xfrm>
            <a:off x="1524000" y="1122363"/>
            <a:ext cx="9144000" cy="2387600"/>
          </a:xfrm>
        </p:spPr>
        <p:txBody>
          <a:bodyPr anchor="b"/>
          <a:lstStyle>
            <a:lvl1pPr algn="ctr">
              <a:defRPr sz="6000">
                <a:solidFill>
                  <a:srgbClr val="00B050"/>
                </a:solidFill>
              </a:defRPr>
            </a:lvl1pPr>
          </a:lstStyle>
          <a:p>
            <a:r>
              <a:rPr lang="en-US" dirty="0"/>
              <a:t>Click to edit Master title style</a:t>
            </a:r>
            <a:endParaRPr lang="en-VN" dirty="0"/>
          </a:p>
        </p:txBody>
      </p:sp>
      <p:sp>
        <p:nvSpPr>
          <p:cNvPr id="3" name="Subtitle 2">
            <a:extLst>
              <a:ext uri="{FF2B5EF4-FFF2-40B4-BE49-F238E27FC236}">
                <a16:creationId xmlns:a16="http://schemas.microsoft.com/office/drawing/2014/main" id="{DC538E56-AD61-0E4E-8A33-F12FB4C049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1FCCA29-529F-DD41-930B-B8C2D56B38B8}"/>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6A96380F-19F7-E74E-99AB-F4B623F7DBB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4D28381-B150-1D4E-8A75-BBF9CC489658}"/>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207816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7823-0484-4D42-8D53-8B9E4E929C29}"/>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5691567D-50FB-634B-A483-7C9602C2A8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E58036D6-5583-D043-ACD0-D7CF3F76D10B}"/>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809AAD04-63F8-214E-93DB-8D002F783D3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88207EE-ECDB-5E44-9635-E34CDE020BDD}"/>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305147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E11A64-0F21-E748-9D38-3643EA6374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5FC731BE-D364-4141-8AD3-49BFAB5EBA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7233F70-67B9-4A4F-81B1-816E0AA51580}"/>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F3F82B9C-5BD7-DC48-AACF-C763F7DFF5C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BE01BCF-3579-764D-91AF-B0E901226652}"/>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264929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E24E-63F2-4844-B4C3-87B78D4D406B}"/>
              </a:ext>
            </a:extLst>
          </p:cNvPr>
          <p:cNvSpPr>
            <a:spLocks noGrp="1"/>
          </p:cNvSpPr>
          <p:nvPr>
            <p:ph type="title"/>
          </p:nvPr>
        </p:nvSpPr>
        <p:spPr/>
        <p:txBody>
          <a:bodyPr/>
          <a:lstStyle>
            <a:lvl1pPr>
              <a:defRPr>
                <a:solidFill>
                  <a:srgbClr val="00B050"/>
                </a:solidFill>
              </a:defRPr>
            </a:lvl1pPr>
          </a:lstStyle>
          <a:p>
            <a:r>
              <a:rPr lang="en-US" dirty="0"/>
              <a:t>Click to edit Master title style</a:t>
            </a:r>
            <a:endParaRPr lang="en-VN" dirty="0"/>
          </a:p>
        </p:txBody>
      </p:sp>
      <p:sp>
        <p:nvSpPr>
          <p:cNvPr id="3" name="Content Placeholder 2">
            <a:extLst>
              <a:ext uri="{FF2B5EF4-FFF2-40B4-BE49-F238E27FC236}">
                <a16:creationId xmlns:a16="http://schemas.microsoft.com/office/drawing/2014/main" id="{A57723D9-8F04-D041-A751-9785608F779E}"/>
              </a:ext>
            </a:extLst>
          </p:cNvPr>
          <p:cNvSpPr>
            <a:spLocks noGrp="1"/>
          </p:cNvSpPr>
          <p:nvPr>
            <p:ph idx="1"/>
          </p:nvPr>
        </p:nvSpPr>
        <p:spPr/>
        <p:txBody>
          <a:bodyPr/>
          <a:lstStyle>
            <a:lvl1pPr>
              <a:defRPr b="0">
                <a:solidFill>
                  <a:schemeClr val="tx1">
                    <a:lumMod val="85000"/>
                    <a:lumOff val="15000"/>
                  </a:schemeClr>
                </a:solidFill>
                <a:latin typeface="+mj-lt"/>
              </a:defRPr>
            </a:lvl1pPr>
            <a:lvl2pPr>
              <a:defRPr b="0">
                <a:solidFill>
                  <a:schemeClr val="tx1">
                    <a:lumMod val="85000"/>
                    <a:lumOff val="15000"/>
                  </a:schemeClr>
                </a:solidFill>
                <a:latin typeface="+mj-lt"/>
              </a:defRPr>
            </a:lvl2pPr>
            <a:lvl3pPr>
              <a:defRPr b="0">
                <a:solidFill>
                  <a:schemeClr val="tx1">
                    <a:lumMod val="85000"/>
                    <a:lumOff val="15000"/>
                  </a:schemeClr>
                </a:solidFill>
                <a:latin typeface="+mj-lt"/>
              </a:defRPr>
            </a:lvl3pPr>
            <a:lvl4pPr>
              <a:defRPr b="0">
                <a:solidFill>
                  <a:schemeClr val="tx1">
                    <a:lumMod val="85000"/>
                    <a:lumOff val="15000"/>
                  </a:schemeClr>
                </a:solidFill>
                <a:latin typeface="+mj-lt"/>
              </a:defRPr>
            </a:lvl4pPr>
            <a:lvl5pPr>
              <a:defRPr b="0">
                <a:solidFill>
                  <a:schemeClr val="tx1">
                    <a:lumMod val="85000"/>
                    <a:lumOff val="15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Date Placeholder 3">
            <a:extLst>
              <a:ext uri="{FF2B5EF4-FFF2-40B4-BE49-F238E27FC236}">
                <a16:creationId xmlns:a16="http://schemas.microsoft.com/office/drawing/2014/main" id="{C7333C7E-CE2B-FE49-845F-F0FF589AC66E}"/>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5BD5BA89-B064-2E4E-A54E-F80422FE71C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82D0442-64CE-2446-9028-2A3ABBABD222}"/>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236565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0DF4-4433-D140-A85E-B82BF0B335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0906FDF1-85E9-8846-B3E0-D743AF80A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B7DC28-F4F0-7E46-8675-692A6F9CCD12}"/>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2DCB2D05-88D4-BE47-8FA4-4F94A64B84A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7A4BF1F-EB55-4241-946A-E8F62B81E5BC}"/>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46723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3D6D-A884-9441-8F06-2D5FBA7029B4}"/>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4424407E-2E91-7A49-8114-26E13AD773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BEBB997F-07F1-A849-AB70-5598456070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4CA34E87-7AC0-AE47-82A6-90DCDABAE51F}"/>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6" name="Footer Placeholder 5">
            <a:extLst>
              <a:ext uri="{FF2B5EF4-FFF2-40B4-BE49-F238E27FC236}">
                <a16:creationId xmlns:a16="http://schemas.microsoft.com/office/drawing/2014/main" id="{DA81C068-A194-1A42-8D18-5BE6F8B57496}"/>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E08B0AC9-A98F-9240-A376-28048B2758B3}"/>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424397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EB074-44A1-FE46-AE43-50D50500B5A4}"/>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951D9815-A1EC-CB4D-988C-7B7E2893B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5DEDA2-126E-1043-9724-5349FD87A6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3F646DD-0998-8A43-A71D-BCB58BC53E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1FB687-D448-384D-94D8-4A129B9481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8E7FCD5D-F436-A941-9EDE-F7E701F313F6}"/>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8" name="Footer Placeholder 7">
            <a:extLst>
              <a:ext uri="{FF2B5EF4-FFF2-40B4-BE49-F238E27FC236}">
                <a16:creationId xmlns:a16="http://schemas.microsoft.com/office/drawing/2014/main" id="{F265EE31-7B76-CF46-83CB-91A380B52FE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326B423A-5023-CD41-AA8B-E34E25B0EAE6}"/>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327089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4AA2-1D7C-5D42-A888-61FAE9C01DF3}"/>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EE045CD3-C254-DE4D-90AA-3F5EB310384D}"/>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4" name="Footer Placeholder 3">
            <a:extLst>
              <a:ext uri="{FF2B5EF4-FFF2-40B4-BE49-F238E27FC236}">
                <a16:creationId xmlns:a16="http://schemas.microsoft.com/office/drawing/2014/main" id="{11F5B2A0-F229-444D-8437-86A174A6E792}"/>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3FB9463A-DF2B-1F43-99D5-B2EF9BD1850F}"/>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970589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DFC362-5B90-E64C-B779-699A7212E3FF}"/>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3" name="Footer Placeholder 2">
            <a:extLst>
              <a:ext uri="{FF2B5EF4-FFF2-40B4-BE49-F238E27FC236}">
                <a16:creationId xmlns:a16="http://schemas.microsoft.com/office/drawing/2014/main" id="{3DBFE420-09AF-5F49-A7BE-F7C4778B7B8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FD51D779-A442-4A4B-8541-18F0D06E9121}"/>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1223083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4343-6B45-7347-8287-2B95FB443F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5F20768-196A-C548-A93C-2DE749CF6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B0AF5C7E-8FBC-AE4A-B32F-617CABFBF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76EE5-A359-A34F-9F36-FF1E57DEB2FE}"/>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6" name="Footer Placeholder 5">
            <a:extLst>
              <a:ext uri="{FF2B5EF4-FFF2-40B4-BE49-F238E27FC236}">
                <a16:creationId xmlns:a16="http://schemas.microsoft.com/office/drawing/2014/main" id="{D8620C37-858F-DB42-B8F8-81587806856E}"/>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13BB5D3-7071-2F46-BCDE-0F0B7D55BFDB}"/>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3059877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1FA9A-4FA1-994B-8B96-B27226D10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00C5179E-EC4A-CB48-B1C0-92F406F0B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0D30D2B6-A1BA-EA43-BF10-E70E205E5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F72733-32FC-104F-B737-630A32A5B534}"/>
              </a:ext>
            </a:extLst>
          </p:cNvPr>
          <p:cNvSpPr>
            <a:spLocks noGrp="1"/>
          </p:cNvSpPr>
          <p:nvPr>
            <p:ph type="dt" sz="half" idx="10"/>
          </p:nvPr>
        </p:nvSpPr>
        <p:spPr/>
        <p:txBody>
          <a:bodyPr/>
          <a:lstStyle/>
          <a:p>
            <a:fld id="{8898D079-DFA3-9145-938D-8F635BA4E016}" type="datetimeFigureOut">
              <a:rPr lang="en-VN" smtClean="0"/>
              <a:t>24/02/2023</a:t>
            </a:fld>
            <a:endParaRPr lang="en-VN"/>
          </a:p>
        </p:txBody>
      </p:sp>
      <p:sp>
        <p:nvSpPr>
          <p:cNvPr id="6" name="Footer Placeholder 5">
            <a:extLst>
              <a:ext uri="{FF2B5EF4-FFF2-40B4-BE49-F238E27FC236}">
                <a16:creationId xmlns:a16="http://schemas.microsoft.com/office/drawing/2014/main" id="{AF0078FC-4A8E-2A4E-A0F8-B87F3287E0F0}"/>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F88DC34-0FBF-CD41-83F3-333FA0EAC184}"/>
              </a:ext>
            </a:extLst>
          </p:cNvPr>
          <p:cNvSpPr>
            <a:spLocks noGrp="1"/>
          </p:cNvSpPr>
          <p:nvPr>
            <p:ph type="sldNum" sz="quarter" idx="12"/>
          </p:nvPr>
        </p:nvSpPr>
        <p:spPr/>
        <p:txBody>
          <a:bodyPr/>
          <a:lstStyle/>
          <a:p>
            <a:fld id="{9A027D85-8ED2-574E-90EB-08D61BA347B0}" type="slidenum">
              <a:rPr lang="en-VN" smtClean="0"/>
              <a:t>‹#›</a:t>
            </a:fld>
            <a:endParaRPr lang="en-VN"/>
          </a:p>
        </p:txBody>
      </p:sp>
    </p:spTree>
    <p:extLst>
      <p:ext uri="{BB962C8B-B14F-4D97-AF65-F5344CB8AC3E}">
        <p14:creationId xmlns:p14="http://schemas.microsoft.com/office/powerpoint/2010/main" val="80748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7D31F1-B1BD-124C-93AA-6A548BA2D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E78B9FC-E12B-EF49-98B5-4DE8592D6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1C84458-92E6-054B-A986-D359240BB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8D079-DFA3-9145-938D-8F635BA4E016}" type="datetimeFigureOut">
              <a:rPr lang="en-VN" smtClean="0"/>
              <a:t>24/02/2023</a:t>
            </a:fld>
            <a:endParaRPr lang="en-VN"/>
          </a:p>
        </p:txBody>
      </p:sp>
      <p:sp>
        <p:nvSpPr>
          <p:cNvPr id="5" name="Footer Placeholder 4">
            <a:extLst>
              <a:ext uri="{FF2B5EF4-FFF2-40B4-BE49-F238E27FC236}">
                <a16:creationId xmlns:a16="http://schemas.microsoft.com/office/drawing/2014/main" id="{4A173BAA-CA75-4842-A563-3930BA67A4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CC10FA98-85DE-114D-98F4-10FFD46F8B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27D85-8ED2-574E-90EB-08D61BA347B0}" type="slidenum">
              <a:rPr lang="en-VN" smtClean="0"/>
              <a:t>‹#›</a:t>
            </a:fld>
            <a:endParaRPr lang="en-VN"/>
          </a:p>
        </p:txBody>
      </p:sp>
    </p:spTree>
    <p:extLst>
      <p:ext uri="{BB962C8B-B14F-4D97-AF65-F5344CB8AC3E}">
        <p14:creationId xmlns:p14="http://schemas.microsoft.com/office/powerpoint/2010/main" val="130356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altatis/micro-frontends-in-action-code/tree/master/03_aja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naltatis/micro-frontends-in-action-code/tree/master/04_rout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altatis/micro-frontends-in-action-code/tree/master/05_ssi"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altatis/micro-frontends-in-action-code/tree/master/08_web_componen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3003/static/fragment.js" TargetMode="External"/><Relationship Id="rId2" Type="http://schemas.openxmlformats.org/officeDocument/2006/relationships/hyperlink" Target="http://localhost:3003/static/fragment.cs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naltatis/micro-frontends-in-action-code/tree/master/09_shadow_d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altatis/micro-frontends-in-action-code/tree/master/15_single_sp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altatis/micro-frontends-in-action-code/tree/master/16_universa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ing.oreilly.com/library/view/micro-frontends-in/9781617296871/" TargetMode="External"/><Relationship Id="rId7" Type="http://schemas.openxmlformats.org/officeDocument/2006/relationships/hyperlink" Target="https://aws.amazon.com/blogs/architecture/micro-frontend-architectures-on-aw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martinfowler.com/articles/micro-frontends.html" TargetMode="External"/><Relationship Id="rId5" Type="http://schemas.openxmlformats.org/officeDocument/2006/relationships/hyperlink" Target="https://micro-frontends.org/" TargetMode="External"/><Relationship Id="rId4" Type="http://schemas.openxmlformats.org/officeDocument/2006/relationships/hyperlink" Target="https://learning.oreilly.com/library/view/building-micro-frontends/9781492082989/"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84DB-12CF-8342-BF31-A5EA2C760770}"/>
              </a:ext>
            </a:extLst>
          </p:cNvPr>
          <p:cNvSpPr>
            <a:spLocks noGrp="1"/>
          </p:cNvSpPr>
          <p:nvPr>
            <p:ph type="ctrTitle"/>
          </p:nvPr>
        </p:nvSpPr>
        <p:spPr/>
        <p:txBody>
          <a:bodyPr>
            <a:normAutofit fontScale="90000"/>
          </a:bodyPr>
          <a:lstStyle/>
          <a:p>
            <a:r>
              <a:rPr lang="en-VN" dirty="0"/>
              <a:t>Micro-Frontends: </a:t>
            </a:r>
            <a:br>
              <a:rPr lang="en-VN" dirty="0"/>
            </a:br>
            <a:r>
              <a:rPr lang="en-VN" dirty="0"/>
              <a:t>An architectural pattern for building large-scale applications</a:t>
            </a:r>
          </a:p>
        </p:txBody>
      </p:sp>
      <p:sp>
        <p:nvSpPr>
          <p:cNvPr id="3" name="Subtitle 2">
            <a:extLst>
              <a:ext uri="{FF2B5EF4-FFF2-40B4-BE49-F238E27FC236}">
                <a16:creationId xmlns:a16="http://schemas.microsoft.com/office/drawing/2014/main" id="{8A617460-DA74-D84B-92EE-5AD46CC34269}"/>
              </a:ext>
            </a:extLst>
          </p:cNvPr>
          <p:cNvSpPr>
            <a:spLocks noGrp="1"/>
          </p:cNvSpPr>
          <p:nvPr>
            <p:ph type="subTitle" idx="1"/>
          </p:nvPr>
        </p:nvSpPr>
        <p:spPr/>
        <p:txBody>
          <a:bodyPr/>
          <a:lstStyle/>
          <a:p>
            <a:r>
              <a:rPr lang="en-US" dirty="0"/>
              <a:t>O</a:t>
            </a:r>
            <a:r>
              <a:rPr lang="en-VN" dirty="0"/>
              <a:t>ffering a level of decoupling never seen</a:t>
            </a:r>
          </a:p>
        </p:txBody>
      </p:sp>
    </p:spTree>
    <p:extLst>
      <p:ext uri="{BB962C8B-B14F-4D97-AF65-F5344CB8AC3E}">
        <p14:creationId xmlns:p14="http://schemas.microsoft.com/office/powerpoint/2010/main" val="1711489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AE882-8810-D24F-B19A-B5D13F8A45CA}"/>
              </a:ext>
            </a:extLst>
          </p:cNvPr>
          <p:cNvSpPr>
            <a:spLocks noGrp="1"/>
          </p:cNvSpPr>
          <p:nvPr>
            <p:ph type="title"/>
          </p:nvPr>
        </p:nvSpPr>
        <p:spPr/>
        <p:txBody>
          <a:bodyPr/>
          <a:lstStyle/>
          <a:p>
            <a:r>
              <a:rPr lang="en-VN" dirty="0"/>
              <a:t>Downsides</a:t>
            </a:r>
          </a:p>
        </p:txBody>
      </p:sp>
      <p:sp>
        <p:nvSpPr>
          <p:cNvPr id="3" name="Content Placeholder 2">
            <a:extLst>
              <a:ext uri="{FF2B5EF4-FFF2-40B4-BE49-F238E27FC236}">
                <a16:creationId xmlns:a16="http://schemas.microsoft.com/office/drawing/2014/main" id="{83D9FC42-F936-BE4A-9D94-84FE8242E3C1}"/>
              </a:ext>
            </a:extLst>
          </p:cNvPr>
          <p:cNvSpPr>
            <a:spLocks noGrp="1"/>
          </p:cNvSpPr>
          <p:nvPr>
            <p:ph idx="1"/>
          </p:nvPr>
        </p:nvSpPr>
        <p:spPr/>
        <p:txBody>
          <a:bodyPr>
            <a:normAutofit/>
          </a:bodyPr>
          <a:lstStyle/>
          <a:p>
            <a:r>
              <a:rPr lang="en-US" dirty="0"/>
              <a:t>Increased complexity</a:t>
            </a:r>
          </a:p>
          <a:p>
            <a:endParaRPr lang="en-US" dirty="0"/>
          </a:p>
          <a:p>
            <a:r>
              <a:rPr lang="en-US" dirty="0"/>
              <a:t>Integration challenges</a:t>
            </a:r>
          </a:p>
          <a:p>
            <a:endParaRPr lang="en-US" dirty="0"/>
          </a:p>
          <a:p>
            <a:r>
              <a:rPr lang="en-US" dirty="0"/>
              <a:t>Performance considerations</a:t>
            </a:r>
          </a:p>
          <a:p>
            <a:endParaRPr lang="en-US" dirty="0"/>
          </a:p>
          <a:p>
            <a:r>
              <a:rPr lang="en-US" dirty="0"/>
              <a:t>Testing and debugging</a:t>
            </a:r>
          </a:p>
        </p:txBody>
      </p:sp>
    </p:spTree>
    <p:extLst>
      <p:ext uri="{BB962C8B-B14F-4D97-AF65-F5344CB8AC3E}">
        <p14:creationId xmlns:p14="http://schemas.microsoft.com/office/powerpoint/2010/main" val="78036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671C7-8808-9947-B79A-0AB80D681F14}"/>
              </a:ext>
            </a:extLst>
          </p:cNvPr>
          <p:cNvSpPr>
            <a:spLocks noGrp="1"/>
          </p:cNvSpPr>
          <p:nvPr>
            <p:ph type="title"/>
          </p:nvPr>
        </p:nvSpPr>
        <p:spPr/>
        <p:txBody>
          <a:bodyPr/>
          <a:lstStyle/>
          <a:p>
            <a:r>
              <a:rPr lang="en-VN" dirty="0"/>
              <a:t>Why companies adapt a MFs architecture</a:t>
            </a:r>
          </a:p>
        </p:txBody>
      </p:sp>
      <p:sp>
        <p:nvSpPr>
          <p:cNvPr id="3" name="Content Placeholder 2">
            <a:extLst>
              <a:ext uri="{FF2B5EF4-FFF2-40B4-BE49-F238E27FC236}">
                <a16:creationId xmlns:a16="http://schemas.microsoft.com/office/drawing/2014/main" id="{92E9C0BA-9EF6-E84F-841D-446075B92B7A}"/>
              </a:ext>
            </a:extLst>
          </p:cNvPr>
          <p:cNvSpPr>
            <a:spLocks noGrp="1"/>
          </p:cNvSpPr>
          <p:nvPr>
            <p:ph idx="1"/>
          </p:nvPr>
        </p:nvSpPr>
        <p:spPr/>
        <p:txBody>
          <a:bodyPr/>
          <a:lstStyle/>
          <a:p>
            <a:r>
              <a:rPr lang="en-US" dirty="0"/>
              <a:t>Optimize for feature development</a:t>
            </a:r>
          </a:p>
          <a:p>
            <a:endParaRPr lang="en-US" dirty="0"/>
          </a:p>
          <a:p>
            <a:r>
              <a:rPr lang="en-US" dirty="0"/>
              <a:t>Make frontend upgrades easier</a:t>
            </a:r>
          </a:p>
          <a:p>
            <a:endParaRPr lang="en-US" dirty="0"/>
          </a:p>
          <a:p>
            <a:r>
              <a:rPr lang="en-US" dirty="0"/>
              <a:t>Scalable development</a:t>
            </a:r>
          </a:p>
          <a:p>
            <a:endParaRPr lang="en-US" dirty="0"/>
          </a:p>
          <a:p>
            <a:r>
              <a:rPr lang="en-US" dirty="0"/>
              <a:t>Increase customer focus </a:t>
            </a:r>
          </a:p>
          <a:p>
            <a:endParaRPr lang="en-VN" dirty="0"/>
          </a:p>
        </p:txBody>
      </p:sp>
      <p:pic>
        <p:nvPicPr>
          <p:cNvPr id="6" name="Picture 5" descr="Diagram&#10;&#10;Description automatically generated">
            <a:extLst>
              <a:ext uri="{FF2B5EF4-FFF2-40B4-BE49-F238E27FC236}">
                <a16:creationId xmlns:a16="http://schemas.microsoft.com/office/drawing/2014/main" id="{9320DF13-CE9E-6542-8D77-F35FA7418999}"/>
              </a:ext>
            </a:extLst>
          </p:cNvPr>
          <p:cNvPicPr>
            <a:picLocks noChangeAspect="1"/>
          </p:cNvPicPr>
          <p:nvPr/>
        </p:nvPicPr>
        <p:blipFill>
          <a:blip r:embed="rId3"/>
          <a:stretch>
            <a:fillRect/>
          </a:stretch>
        </p:blipFill>
        <p:spPr>
          <a:xfrm>
            <a:off x="6000998" y="1690688"/>
            <a:ext cx="4696359" cy="3973842"/>
          </a:xfrm>
          <a:prstGeom prst="rect">
            <a:avLst/>
          </a:prstGeom>
        </p:spPr>
      </p:pic>
    </p:spTree>
    <p:extLst>
      <p:ext uri="{BB962C8B-B14F-4D97-AF65-F5344CB8AC3E}">
        <p14:creationId xmlns:p14="http://schemas.microsoft.com/office/powerpoint/2010/main" val="49212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E8F6-2AF9-A848-8191-E74A49DBDBFC}"/>
              </a:ext>
            </a:extLst>
          </p:cNvPr>
          <p:cNvSpPr>
            <a:spLocks noGrp="1"/>
          </p:cNvSpPr>
          <p:nvPr>
            <p:ph type="title"/>
          </p:nvPr>
        </p:nvSpPr>
        <p:spPr/>
        <p:txBody>
          <a:bodyPr/>
          <a:lstStyle/>
          <a:p>
            <a:r>
              <a:rPr lang="en-VN" dirty="0"/>
              <a:t>When do Micro-Frontends make sense?</a:t>
            </a:r>
          </a:p>
        </p:txBody>
      </p:sp>
      <p:sp>
        <p:nvSpPr>
          <p:cNvPr id="3" name="Content Placeholder 2">
            <a:extLst>
              <a:ext uri="{FF2B5EF4-FFF2-40B4-BE49-F238E27FC236}">
                <a16:creationId xmlns:a16="http://schemas.microsoft.com/office/drawing/2014/main" id="{DF44A1DC-6EDA-2347-8E50-84B5A254CA85}"/>
              </a:ext>
            </a:extLst>
          </p:cNvPr>
          <p:cNvSpPr>
            <a:spLocks noGrp="1"/>
          </p:cNvSpPr>
          <p:nvPr>
            <p:ph idx="1"/>
          </p:nvPr>
        </p:nvSpPr>
        <p:spPr/>
        <p:txBody>
          <a:bodyPr/>
          <a:lstStyle/>
          <a:p>
            <a:r>
              <a:rPr lang="en-VN" dirty="0"/>
              <a:t>Good to medium-to-large projects</a:t>
            </a:r>
          </a:p>
          <a:p>
            <a:endParaRPr lang="en-VN" dirty="0"/>
          </a:p>
          <a:p>
            <a:r>
              <a:rPr lang="en-VN" dirty="0"/>
              <a:t>Works best on the web</a:t>
            </a:r>
          </a:p>
          <a:p>
            <a:endParaRPr lang="en-VN" dirty="0"/>
          </a:p>
          <a:p>
            <a:r>
              <a:rPr lang="en-VN" dirty="0"/>
              <a:t>Productivity over overhead</a:t>
            </a:r>
          </a:p>
        </p:txBody>
      </p:sp>
    </p:spTree>
    <p:extLst>
      <p:ext uri="{BB962C8B-B14F-4D97-AF65-F5344CB8AC3E}">
        <p14:creationId xmlns:p14="http://schemas.microsoft.com/office/powerpoint/2010/main" val="119563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53F5-F403-804F-820D-E4A713BEC9F6}"/>
              </a:ext>
            </a:extLst>
          </p:cNvPr>
          <p:cNvSpPr>
            <a:spLocks noGrp="1"/>
          </p:cNvSpPr>
          <p:nvPr>
            <p:ph type="title"/>
          </p:nvPr>
        </p:nvSpPr>
        <p:spPr/>
        <p:txBody>
          <a:bodyPr/>
          <a:lstStyle/>
          <a:p>
            <a:r>
              <a:rPr lang="en-VN" dirty="0"/>
              <a:t>Micro-Frontend approaches</a:t>
            </a:r>
          </a:p>
        </p:txBody>
      </p:sp>
      <p:sp>
        <p:nvSpPr>
          <p:cNvPr id="3" name="Content Placeholder 2">
            <a:extLst>
              <a:ext uri="{FF2B5EF4-FFF2-40B4-BE49-F238E27FC236}">
                <a16:creationId xmlns:a16="http://schemas.microsoft.com/office/drawing/2014/main" id="{9B43BE62-8800-FE45-AD55-3E56A81BE16B}"/>
              </a:ext>
            </a:extLst>
          </p:cNvPr>
          <p:cNvSpPr>
            <a:spLocks noGrp="1"/>
          </p:cNvSpPr>
          <p:nvPr>
            <p:ph idx="1"/>
          </p:nvPr>
        </p:nvSpPr>
        <p:spPr/>
        <p:txBody>
          <a:bodyPr>
            <a:normAutofit fontScale="85000" lnSpcReduction="20000"/>
          </a:bodyPr>
          <a:lstStyle/>
          <a:p>
            <a:r>
              <a:rPr lang="en-VN" dirty="0"/>
              <a:t>Separate pages</a:t>
            </a:r>
          </a:p>
          <a:p>
            <a:endParaRPr lang="en-VN" dirty="0"/>
          </a:p>
          <a:p>
            <a:r>
              <a:rPr lang="en-VN" dirty="0"/>
              <a:t>Iframes</a:t>
            </a:r>
          </a:p>
          <a:p>
            <a:endParaRPr lang="en-VN" dirty="0"/>
          </a:p>
          <a:p>
            <a:r>
              <a:rPr lang="en-VN" dirty="0"/>
              <a:t>Ajax</a:t>
            </a:r>
          </a:p>
          <a:p>
            <a:endParaRPr lang="en-VN" dirty="0"/>
          </a:p>
          <a:p>
            <a:r>
              <a:rPr lang="en-VN" dirty="0"/>
              <a:t>Server-side composition</a:t>
            </a:r>
          </a:p>
          <a:p>
            <a:endParaRPr lang="en-VN" dirty="0"/>
          </a:p>
          <a:p>
            <a:r>
              <a:rPr lang="en-VN" dirty="0"/>
              <a:t>Client-side composition</a:t>
            </a:r>
          </a:p>
          <a:p>
            <a:pPr marL="0" indent="0">
              <a:buNone/>
            </a:pPr>
            <a:endParaRPr lang="en-VN" dirty="0"/>
          </a:p>
          <a:p>
            <a:r>
              <a:rPr lang="en-VN" dirty="0"/>
              <a:t>Universal composition (</a:t>
            </a:r>
            <a:r>
              <a:rPr lang="en-US" dirty="0"/>
              <a:t>client- and server-side composition)</a:t>
            </a:r>
            <a:endParaRPr lang="en-VN" dirty="0"/>
          </a:p>
        </p:txBody>
      </p:sp>
    </p:spTree>
    <p:extLst>
      <p:ext uri="{BB962C8B-B14F-4D97-AF65-F5344CB8AC3E}">
        <p14:creationId xmlns:p14="http://schemas.microsoft.com/office/powerpoint/2010/main" val="2229326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09D0-4CEB-4D46-9556-DA5ABA19B481}"/>
              </a:ext>
            </a:extLst>
          </p:cNvPr>
          <p:cNvSpPr>
            <a:spLocks noGrp="1"/>
          </p:cNvSpPr>
          <p:nvPr>
            <p:ph type="title"/>
          </p:nvPr>
        </p:nvSpPr>
        <p:spPr/>
        <p:txBody>
          <a:bodyPr/>
          <a:lstStyle/>
          <a:p>
            <a:r>
              <a:rPr lang="en-VN" dirty="0"/>
              <a:t>Separate pages</a:t>
            </a:r>
          </a:p>
        </p:txBody>
      </p:sp>
      <p:pic>
        <p:nvPicPr>
          <p:cNvPr id="5" name="Content Placeholder 4" descr="Diagram&#10;&#10;Description automatically generated">
            <a:extLst>
              <a:ext uri="{FF2B5EF4-FFF2-40B4-BE49-F238E27FC236}">
                <a16:creationId xmlns:a16="http://schemas.microsoft.com/office/drawing/2014/main" id="{E183EA00-093C-C14B-89F7-A1B93DECE9D8}"/>
              </a:ext>
            </a:extLst>
          </p:cNvPr>
          <p:cNvPicPr>
            <a:picLocks noGrp="1" noChangeAspect="1"/>
          </p:cNvPicPr>
          <p:nvPr>
            <p:ph idx="1"/>
          </p:nvPr>
        </p:nvPicPr>
        <p:blipFill>
          <a:blip r:embed="rId3"/>
          <a:stretch>
            <a:fillRect/>
          </a:stretch>
        </p:blipFill>
        <p:spPr>
          <a:xfrm>
            <a:off x="2504419" y="1825625"/>
            <a:ext cx="7183161" cy="4351338"/>
          </a:xfrm>
        </p:spPr>
      </p:pic>
    </p:spTree>
    <p:extLst>
      <p:ext uri="{BB962C8B-B14F-4D97-AF65-F5344CB8AC3E}">
        <p14:creationId xmlns:p14="http://schemas.microsoft.com/office/powerpoint/2010/main" val="364318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7B6D1-454A-B14E-BD07-3D19200203EF}"/>
              </a:ext>
            </a:extLst>
          </p:cNvPr>
          <p:cNvSpPr>
            <a:spLocks noGrp="1"/>
          </p:cNvSpPr>
          <p:nvPr>
            <p:ph type="title"/>
          </p:nvPr>
        </p:nvSpPr>
        <p:spPr/>
        <p:txBody>
          <a:bodyPr/>
          <a:lstStyle/>
          <a:p>
            <a:r>
              <a:rPr lang="en-VN" dirty="0"/>
              <a:t>Iframes</a:t>
            </a:r>
          </a:p>
        </p:txBody>
      </p:sp>
      <p:pic>
        <p:nvPicPr>
          <p:cNvPr id="5" name="Content Placeholder 4" descr="A picture containing diagram&#10;&#10;Description automatically generated">
            <a:extLst>
              <a:ext uri="{FF2B5EF4-FFF2-40B4-BE49-F238E27FC236}">
                <a16:creationId xmlns:a16="http://schemas.microsoft.com/office/drawing/2014/main" id="{3908A001-5890-B349-B5A9-258FC446B146}"/>
              </a:ext>
            </a:extLst>
          </p:cNvPr>
          <p:cNvPicPr>
            <a:picLocks noGrp="1" noChangeAspect="1"/>
          </p:cNvPicPr>
          <p:nvPr>
            <p:ph idx="1"/>
          </p:nvPr>
        </p:nvPicPr>
        <p:blipFill>
          <a:blip r:embed="rId3"/>
          <a:stretch>
            <a:fillRect/>
          </a:stretch>
        </p:blipFill>
        <p:spPr>
          <a:xfrm>
            <a:off x="3821282" y="1825625"/>
            <a:ext cx="4549436" cy="4351338"/>
          </a:xfrm>
        </p:spPr>
      </p:pic>
    </p:spTree>
    <p:extLst>
      <p:ext uri="{BB962C8B-B14F-4D97-AF65-F5344CB8AC3E}">
        <p14:creationId xmlns:p14="http://schemas.microsoft.com/office/powerpoint/2010/main" val="101621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8DB8-0FFF-A74C-939B-7C364D77059E}"/>
              </a:ext>
            </a:extLst>
          </p:cNvPr>
          <p:cNvSpPr>
            <a:spLocks noGrp="1"/>
          </p:cNvSpPr>
          <p:nvPr>
            <p:ph type="title"/>
          </p:nvPr>
        </p:nvSpPr>
        <p:spPr/>
        <p:txBody>
          <a:bodyPr/>
          <a:lstStyle/>
          <a:p>
            <a:r>
              <a:rPr lang="en-VN" dirty="0"/>
              <a:t>Ajax</a:t>
            </a:r>
          </a:p>
        </p:txBody>
      </p:sp>
      <p:pic>
        <p:nvPicPr>
          <p:cNvPr id="5" name="Content Placeholder 4" descr="Graphical user interface, application&#10;&#10;Description automatically generated">
            <a:hlinkClick r:id="rId3"/>
            <a:extLst>
              <a:ext uri="{FF2B5EF4-FFF2-40B4-BE49-F238E27FC236}">
                <a16:creationId xmlns:a16="http://schemas.microsoft.com/office/drawing/2014/main" id="{F195AF3A-AFA6-9D4E-A65C-C95AA6A7D696}"/>
              </a:ext>
            </a:extLst>
          </p:cNvPr>
          <p:cNvPicPr>
            <a:picLocks noGrp="1" noChangeAspect="1"/>
          </p:cNvPicPr>
          <p:nvPr>
            <p:ph idx="1"/>
          </p:nvPr>
        </p:nvPicPr>
        <p:blipFill>
          <a:blip r:embed="rId4"/>
          <a:stretch>
            <a:fillRect/>
          </a:stretch>
        </p:blipFill>
        <p:spPr>
          <a:xfrm>
            <a:off x="1837988" y="1825625"/>
            <a:ext cx="8516023" cy="4351338"/>
          </a:xfrm>
        </p:spPr>
      </p:pic>
    </p:spTree>
    <p:extLst>
      <p:ext uri="{BB962C8B-B14F-4D97-AF65-F5344CB8AC3E}">
        <p14:creationId xmlns:p14="http://schemas.microsoft.com/office/powerpoint/2010/main" val="3897371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9B781-E18A-4B4D-8977-F80F60C2CB47}"/>
              </a:ext>
            </a:extLst>
          </p:cNvPr>
          <p:cNvSpPr>
            <a:spLocks noGrp="1"/>
          </p:cNvSpPr>
          <p:nvPr>
            <p:ph type="title"/>
          </p:nvPr>
        </p:nvSpPr>
        <p:spPr/>
        <p:txBody>
          <a:bodyPr/>
          <a:lstStyle/>
          <a:p>
            <a:r>
              <a:rPr lang="en-VN" dirty="0"/>
              <a:t>Composition via Ajax</a:t>
            </a:r>
          </a:p>
        </p:txBody>
      </p:sp>
      <p:pic>
        <p:nvPicPr>
          <p:cNvPr id="17" name="Content Placeholder 16" descr="Text&#10;&#10;Description automatically generated">
            <a:extLst>
              <a:ext uri="{FF2B5EF4-FFF2-40B4-BE49-F238E27FC236}">
                <a16:creationId xmlns:a16="http://schemas.microsoft.com/office/drawing/2014/main" id="{AF470751-D2C4-0744-844F-03183F13F01B}"/>
              </a:ext>
            </a:extLst>
          </p:cNvPr>
          <p:cNvPicPr>
            <a:picLocks noGrp="1" noChangeAspect="1"/>
          </p:cNvPicPr>
          <p:nvPr>
            <p:ph idx="1"/>
          </p:nvPr>
        </p:nvPicPr>
        <p:blipFill>
          <a:blip r:embed="rId3"/>
          <a:stretch>
            <a:fillRect/>
          </a:stretch>
        </p:blipFill>
        <p:spPr>
          <a:xfrm>
            <a:off x="6441192" y="3119875"/>
            <a:ext cx="4805802" cy="1598989"/>
          </a:xfrm>
        </p:spPr>
      </p:pic>
      <p:pic>
        <p:nvPicPr>
          <p:cNvPr id="21" name="Picture 20" descr="Text&#10;&#10;Description automatically generated">
            <a:extLst>
              <a:ext uri="{FF2B5EF4-FFF2-40B4-BE49-F238E27FC236}">
                <a16:creationId xmlns:a16="http://schemas.microsoft.com/office/drawing/2014/main" id="{33D0757D-DA0F-1E4D-9AC4-F0FFE28E870B}"/>
              </a:ext>
            </a:extLst>
          </p:cNvPr>
          <p:cNvPicPr>
            <a:picLocks noChangeAspect="1"/>
          </p:cNvPicPr>
          <p:nvPr/>
        </p:nvPicPr>
        <p:blipFill>
          <a:blip r:embed="rId4"/>
          <a:stretch>
            <a:fillRect/>
          </a:stretch>
        </p:blipFill>
        <p:spPr>
          <a:xfrm>
            <a:off x="933987" y="1890815"/>
            <a:ext cx="5231906" cy="2094658"/>
          </a:xfrm>
          <a:prstGeom prst="rect">
            <a:avLst/>
          </a:prstGeom>
        </p:spPr>
      </p:pic>
      <p:sp>
        <p:nvSpPr>
          <p:cNvPr id="23" name="TextBox 22">
            <a:extLst>
              <a:ext uri="{FF2B5EF4-FFF2-40B4-BE49-F238E27FC236}">
                <a16:creationId xmlns:a16="http://schemas.microsoft.com/office/drawing/2014/main" id="{95EBCE24-B030-EF40-8C53-523CE5E261C3}"/>
              </a:ext>
            </a:extLst>
          </p:cNvPr>
          <p:cNvSpPr txBox="1"/>
          <p:nvPr/>
        </p:nvSpPr>
        <p:spPr>
          <a:xfrm>
            <a:off x="3701569" y="3541793"/>
            <a:ext cx="1854803" cy="369332"/>
          </a:xfrm>
          <a:prstGeom prst="rect">
            <a:avLst/>
          </a:prstGeom>
          <a:noFill/>
        </p:spPr>
        <p:txBody>
          <a:bodyPr wrap="none" rtlCol="0">
            <a:spAutoFit/>
          </a:bodyPr>
          <a:lstStyle/>
          <a:p>
            <a:r>
              <a:rPr lang="en-US">
                <a:solidFill>
                  <a:srgbClr val="FF0000"/>
                </a:solidFill>
              </a:rPr>
              <a:t>F</a:t>
            </a:r>
            <a:r>
              <a:rPr lang="en-VN">
                <a:solidFill>
                  <a:srgbClr val="FF0000"/>
                </a:solidFill>
              </a:rPr>
              <a:t>ragment markup</a:t>
            </a:r>
            <a:endParaRPr lang="en-VN" dirty="0">
              <a:solidFill>
                <a:srgbClr val="FF0000"/>
              </a:solidFill>
            </a:endParaRPr>
          </a:p>
        </p:txBody>
      </p:sp>
      <p:pic>
        <p:nvPicPr>
          <p:cNvPr id="26" name="Picture 25" descr="Graphical user interface, text&#10;&#10;Description automatically generated">
            <a:extLst>
              <a:ext uri="{FF2B5EF4-FFF2-40B4-BE49-F238E27FC236}">
                <a16:creationId xmlns:a16="http://schemas.microsoft.com/office/drawing/2014/main" id="{24B75787-C5D3-E948-BA57-DBFFE39215FB}"/>
              </a:ext>
            </a:extLst>
          </p:cNvPr>
          <p:cNvPicPr>
            <a:picLocks noChangeAspect="1"/>
          </p:cNvPicPr>
          <p:nvPr/>
        </p:nvPicPr>
        <p:blipFill>
          <a:blip r:embed="rId5"/>
          <a:stretch>
            <a:fillRect/>
          </a:stretch>
        </p:blipFill>
        <p:spPr>
          <a:xfrm>
            <a:off x="946453" y="4366680"/>
            <a:ext cx="5206973" cy="2009279"/>
          </a:xfrm>
          <a:prstGeom prst="rect">
            <a:avLst/>
          </a:prstGeom>
        </p:spPr>
      </p:pic>
      <p:sp>
        <p:nvSpPr>
          <p:cNvPr id="27" name="TextBox 26">
            <a:extLst>
              <a:ext uri="{FF2B5EF4-FFF2-40B4-BE49-F238E27FC236}">
                <a16:creationId xmlns:a16="http://schemas.microsoft.com/office/drawing/2014/main" id="{5A612831-3B39-6946-BF63-AAA6ED527305}"/>
              </a:ext>
            </a:extLst>
          </p:cNvPr>
          <p:cNvSpPr txBox="1"/>
          <p:nvPr/>
        </p:nvSpPr>
        <p:spPr>
          <a:xfrm>
            <a:off x="3778687" y="5535842"/>
            <a:ext cx="2354491" cy="369332"/>
          </a:xfrm>
          <a:prstGeom prst="rect">
            <a:avLst/>
          </a:prstGeom>
          <a:noFill/>
        </p:spPr>
        <p:txBody>
          <a:bodyPr wrap="none" rtlCol="0">
            <a:spAutoFit/>
          </a:bodyPr>
          <a:lstStyle/>
          <a:p>
            <a:r>
              <a:rPr lang="en-US" dirty="0">
                <a:solidFill>
                  <a:srgbClr val="FF0000"/>
                </a:solidFill>
              </a:rPr>
              <a:t>Ajax request from Page</a:t>
            </a:r>
            <a:endParaRPr lang="en-VN" dirty="0">
              <a:solidFill>
                <a:srgbClr val="FF0000"/>
              </a:solidFill>
            </a:endParaRPr>
          </a:p>
        </p:txBody>
      </p:sp>
      <p:sp>
        <p:nvSpPr>
          <p:cNvPr id="28" name="TextBox 27">
            <a:extLst>
              <a:ext uri="{FF2B5EF4-FFF2-40B4-BE49-F238E27FC236}">
                <a16:creationId xmlns:a16="http://schemas.microsoft.com/office/drawing/2014/main" id="{1ADCCB79-3703-BC40-B377-138C2128AB28}"/>
              </a:ext>
            </a:extLst>
          </p:cNvPr>
          <p:cNvSpPr txBox="1"/>
          <p:nvPr/>
        </p:nvSpPr>
        <p:spPr>
          <a:xfrm>
            <a:off x="8460853" y="4235854"/>
            <a:ext cx="1404359" cy="369332"/>
          </a:xfrm>
          <a:prstGeom prst="rect">
            <a:avLst/>
          </a:prstGeom>
          <a:noFill/>
        </p:spPr>
        <p:txBody>
          <a:bodyPr wrap="none" rtlCol="0">
            <a:spAutoFit/>
          </a:bodyPr>
          <a:lstStyle/>
          <a:p>
            <a:r>
              <a:rPr lang="en-US">
                <a:solidFill>
                  <a:srgbClr val="FF0000"/>
                </a:solidFill>
              </a:rPr>
              <a:t>Page</a:t>
            </a:r>
            <a:r>
              <a:rPr lang="en-VN">
                <a:solidFill>
                  <a:srgbClr val="FF0000"/>
                </a:solidFill>
              </a:rPr>
              <a:t> markup</a:t>
            </a:r>
            <a:endParaRPr lang="en-VN" dirty="0">
              <a:solidFill>
                <a:srgbClr val="FF0000"/>
              </a:solidFill>
            </a:endParaRPr>
          </a:p>
        </p:txBody>
      </p:sp>
    </p:spTree>
    <p:extLst>
      <p:ext uri="{BB962C8B-B14F-4D97-AF65-F5344CB8AC3E}">
        <p14:creationId xmlns:p14="http://schemas.microsoft.com/office/powerpoint/2010/main" val="77589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E436-053A-0B43-B928-A4EAFB1E6E1F}"/>
              </a:ext>
            </a:extLst>
          </p:cNvPr>
          <p:cNvSpPr>
            <a:spLocks noGrp="1"/>
          </p:cNvSpPr>
          <p:nvPr>
            <p:ph type="title"/>
          </p:nvPr>
        </p:nvSpPr>
        <p:spPr/>
        <p:txBody>
          <a:bodyPr/>
          <a:lstStyle/>
          <a:p>
            <a:r>
              <a:rPr lang="en-US" dirty="0"/>
              <a:t>The page links, iframe, and Ajax approach compared to each other</a:t>
            </a:r>
            <a:endParaRPr lang="en-VN" dirty="0"/>
          </a:p>
        </p:txBody>
      </p:sp>
      <p:pic>
        <p:nvPicPr>
          <p:cNvPr id="5" name="Content Placeholder 4" descr="Diagram&#10;&#10;Description automatically generated with low confidence">
            <a:extLst>
              <a:ext uri="{FF2B5EF4-FFF2-40B4-BE49-F238E27FC236}">
                <a16:creationId xmlns:a16="http://schemas.microsoft.com/office/drawing/2014/main" id="{16DA3069-0969-4C48-B4C1-120D61AA5CDC}"/>
              </a:ext>
            </a:extLst>
          </p:cNvPr>
          <p:cNvPicPr>
            <a:picLocks noGrp="1" noChangeAspect="1"/>
          </p:cNvPicPr>
          <p:nvPr>
            <p:ph idx="1"/>
          </p:nvPr>
        </p:nvPicPr>
        <p:blipFill>
          <a:blip r:embed="rId3"/>
          <a:stretch>
            <a:fillRect/>
          </a:stretch>
        </p:blipFill>
        <p:spPr>
          <a:xfrm>
            <a:off x="2065573" y="1825625"/>
            <a:ext cx="8060853" cy="4351338"/>
          </a:xfrm>
        </p:spPr>
      </p:pic>
    </p:spTree>
    <p:extLst>
      <p:ext uri="{BB962C8B-B14F-4D97-AF65-F5344CB8AC3E}">
        <p14:creationId xmlns:p14="http://schemas.microsoft.com/office/powerpoint/2010/main" val="73643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245C-2A0D-C54B-AEC3-429584F286A0}"/>
              </a:ext>
            </a:extLst>
          </p:cNvPr>
          <p:cNvSpPr>
            <a:spLocks noGrp="1"/>
          </p:cNvSpPr>
          <p:nvPr>
            <p:ph type="title"/>
          </p:nvPr>
        </p:nvSpPr>
        <p:spPr/>
        <p:txBody>
          <a:bodyPr/>
          <a:lstStyle/>
          <a:p>
            <a:r>
              <a:rPr lang="en-VN" dirty="0"/>
              <a:t>Server-side routing</a:t>
            </a:r>
          </a:p>
        </p:txBody>
      </p:sp>
      <p:pic>
        <p:nvPicPr>
          <p:cNvPr id="5" name="Content Placeholder 4" descr="Diagram&#10;&#10;Description automatically generated">
            <a:extLst>
              <a:ext uri="{FF2B5EF4-FFF2-40B4-BE49-F238E27FC236}">
                <a16:creationId xmlns:a16="http://schemas.microsoft.com/office/drawing/2014/main" id="{113E6FD5-017C-FE41-9FED-9212D1F830BF}"/>
              </a:ext>
            </a:extLst>
          </p:cNvPr>
          <p:cNvPicPr>
            <a:picLocks noGrp="1" noChangeAspect="1"/>
          </p:cNvPicPr>
          <p:nvPr>
            <p:ph idx="1"/>
          </p:nvPr>
        </p:nvPicPr>
        <p:blipFill>
          <a:blip r:embed="rId3"/>
          <a:stretch>
            <a:fillRect/>
          </a:stretch>
        </p:blipFill>
        <p:spPr>
          <a:xfrm>
            <a:off x="1773671" y="1825625"/>
            <a:ext cx="8644658" cy="4351338"/>
          </a:xfrm>
        </p:spPr>
      </p:pic>
    </p:spTree>
    <p:extLst>
      <p:ext uri="{BB962C8B-B14F-4D97-AF65-F5344CB8AC3E}">
        <p14:creationId xmlns:p14="http://schemas.microsoft.com/office/powerpoint/2010/main" val="219457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6F24-8147-8E45-8713-A446BAA7CEF3}"/>
              </a:ext>
            </a:extLst>
          </p:cNvPr>
          <p:cNvSpPr>
            <a:spLocks noGrp="1"/>
          </p:cNvSpPr>
          <p:nvPr>
            <p:ph type="title"/>
          </p:nvPr>
        </p:nvSpPr>
        <p:spPr/>
        <p:txBody>
          <a:bodyPr/>
          <a:lstStyle/>
          <a:p>
            <a:r>
              <a:rPr lang="en-VN" dirty="0"/>
              <a:t>Agenda</a:t>
            </a:r>
          </a:p>
        </p:txBody>
      </p:sp>
      <p:sp>
        <p:nvSpPr>
          <p:cNvPr id="3" name="Content Placeholder 2">
            <a:extLst>
              <a:ext uri="{FF2B5EF4-FFF2-40B4-BE49-F238E27FC236}">
                <a16:creationId xmlns:a16="http://schemas.microsoft.com/office/drawing/2014/main" id="{B79FC104-4897-3D49-8210-C65A89A85F87}"/>
              </a:ext>
            </a:extLst>
          </p:cNvPr>
          <p:cNvSpPr>
            <a:spLocks noGrp="1"/>
          </p:cNvSpPr>
          <p:nvPr>
            <p:ph idx="1"/>
          </p:nvPr>
        </p:nvSpPr>
        <p:spPr/>
        <p:txBody>
          <a:bodyPr>
            <a:normAutofit/>
          </a:bodyPr>
          <a:lstStyle/>
          <a:p>
            <a:pPr marL="514350" indent="-514350">
              <a:buFont typeface="+mj-lt"/>
              <a:buAutoNum type="arabicPeriod"/>
            </a:pPr>
            <a:r>
              <a:rPr lang="en-VN" dirty="0"/>
              <a:t>From monolith to micro</a:t>
            </a:r>
          </a:p>
          <a:p>
            <a:pPr marL="514350" indent="-514350">
              <a:buFont typeface="+mj-lt"/>
              <a:buAutoNum type="arabicPeriod"/>
            </a:pPr>
            <a:endParaRPr lang="en-VN" dirty="0"/>
          </a:p>
          <a:p>
            <a:pPr marL="514350" indent="-514350">
              <a:buFont typeface="+mj-lt"/>
              <a:buAutoNum type="arabicPeriod"/>
            </a:pPr>
            <a:r>
              <a:rPr lang="en-US" dirty="0"/>
              <a:t>What are Micro-Frontends?</a:t>
            </a:r>
          </a:p>
          <a:p>
            <a:pPr marL="514350" indent="-514350">
              <a:buFont typeface="+mj-lt"/>
              <a:buAutoNum type="arabicPeriod"/>
            </a:pPr>
            <a:endParaRPr lang="en-US" dirty="0"/>
          </a:p>
          <a:p>
            <a:pPr marL="514350" indent="-514350">
              <a:buFont typeface="+mj-lt"/>
              <a:buAutoNum type="arabicPeriod"/>
            </a:pPr>
            <a:r>
              <a:rPr lang="en-US" dirty="0"/>
              <a:t>Micro-Frontend approaches</a:t>
            </a:r>
          </a:p>
          <a:p>
            <a:pPr marL="514350" indent="-514350">
              <a:buFont typeface="+mj-lt"/>
              <a:buAutoNum type="arabicPeriod"/>
            </a:pPr>
            <a:endParaRPr lang="en-US" dirty="0"/>
          </a:p>
          <a:p>
            <a:pPr marL="514350" indent="-514350">
              <a:buFont typeface="+mj-lt"/>
              <a:buAutoNum type="arabicPeriod"/>
            </a:pPr>
            <a:r>
              <a:rPr lang="en-US" dirty="0"/>
              <a:t>Which architecture fits your project?</a:t>
            </a:r>
          </a:p>
        </p:txBody>
      </p:sp>
    </p:spTree>
    <p:extLst>
      <p:ext uri="{BB962C8B-B14F-4D97-AF65-F5344CB8AC3E}">
        <p14:creationId xmlns:p14="http://schemas.microsoft.com/office/powerpoint/2010/main" val="2088038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DEB2-C3A0-5E4D-9D54-F7E9C95589EA}"/>
              </a:ext>
            </a:extLst>
          </p:cNvPr>
          <p:cNvSpPr>
            <a:spLocks noGrp="1"/>
          </p:cNvSpPr>
          <p:nvPr>
            <p:ph type="title"/>
          </p:nvPr>
        </p:nvSpPr>
        <p:spPr/>
        <p:txBody>
          <a:bodyPr/>
          <a:lstStyle/>
          <a:p>
            <a:r>
              <a:rPr lang="en-VN" dirty="0"/>
              <a:t>Frontend proxy</a:t>
            </a:r>
          </a:p>
        </p:txBody>
      </p:sp>
      <p:pic>
        <p:nvPicPr>
          <p:cNvPr id="6" name="Picture 5" descr="Diagram&#10;&#10;Description automatically generated">
            <a:extLst>
              <a:ext uri="{FF2B5EF4-FFF2-40B4-BE49-F238E27FC236}">
                <a16:creationId xmlns:a16="http://schemas.microsoft.com/office/drawing/2014/main" id="{14BE35D0-AC1C-2048-92B7-AD67AC754DF4}"/>
              </a:ext>
            </a:extLst>
          </p:cNvPr>
          <p:cNvPicPr>
            <a:picLocks noChangeAspect="1"/>
          </p:cNvPicPr>
          <p:nvPr/>
        </p:nvPicPr>
        <p:blipFill>
          <a:blip r:embed="rId3">
            <a:alphaModFix/>
          </a:blip>
          <a:stretch>
            <a:fillRect/>
          </a:stretch>
        </p:blipFill>
        <p:spPr>
          <a:xfrm>
            <a:off x="4547226" y="2255650"/>
            <a:ext cx="6033688" cy="3596238"/>
          </a:xfrm>
          <a:prstGeom prst="rect">
            <a:avLst/>
          </a:prstGeom>
        </p:spPr>
      </p:pic>
      <p:graphicFrame>
        <p:nvGraphicFramePr>
          <p:cNvPr id="4" name="Content Placeholder 3">
            <a:extLst>
              <a:ext uri="{FF2B5EF4-FFF2-40B4-BE49-F238E27FC236}">
                <a16:creationId xmlns:a16="http://schemas.microsoft.com/office/drawing/2014/main" id="{3B7C6C06-7BE7-294E-859A-EBFADD66ECB9}"/>
              </a:ext>
            </a:extLst>
          </p:cNvPr>
          <p:cNvGraphicFramePr>
            <a:graphicFrameLocks noGrp="1"/>
          </p:cNvGraphicFramePr>
          <p:nvPr>
            <p:ph idx="1"/>
            <p:extLst>
              <p:ext uri="{D42A27DB-BD31-4B8C-83A1-F6EECF244321}">
                <p14:modId xmlns:p14="http://schemas.microsoft.com/office/powerpoint/2010/main" val="3249309180"/>
              </p:ext>
            </p:extLst>
          </p:nvPr>
        </p:nvGraphicFramePr>
        <p:xfrm>
          <a:off x="938006" y="1690595"/>
          <a:ext cx="4012366" cy="1920240"/>
        </p:xfrm>
        <a:graphic>
          <a:graphicData uri="http://schemas.openxmlformats.org/drawingml/2006/table">
            <a:tbl>
              <a:tblPr>
                <a:tableStyleId>{2D5ABB26-0587-4C30-8999-92F81FD0307C}</a:tableStyleId>
              </a:tblPr>
              <a:tblGrid>
                <a:gridCol w="638546">
                  <a:extLst>
                    <a:ext uri="{9D8B030D-6E8A-4147-A177-3AD203B41FA5}">
                      <a16:colId xmlns:a16="http://schemas.microsoft.com/office/drawing/2014/main" val="1663161557"/>
                    </a:ext>
                  </a:extLst>
                </a:gridCol>
                <a:gridCol w="1481958">
                  <a:extLst>
                    <a:ext uri="{9D8B030D-6E8A-4147-A177-3AD203B41FA5}">
                      <a16:colId xmlns:a16="http://schemas.microsoft.com/office/drawing/2014/main" val="3475779259"/>
                    </a:ext>
                  </a:extLst>
                </a:gridCol>
                <a:gridCol w="683173">
                  <a:extLst>
                    <a:ext uri="{9D8B030D-6E8A-4147-A177-3AD203B41FA5}">
                      <a16:colId xmlns:a16="http://schemas.microsoft.com/office/drawing/2014/main" val="4234254695"/>
                    </a:ext>
                  </a:extLst>
                </a:gridCol>
                <a:gridCol w="1208689">
                  <a:extLst>
                    <a:ext uri="{9D8B030D-6E8A-4147-A177-3AD203B41FA5}">
                      <a16:colId xmlns:a16="http://schemas.microsoft.com/office/drawing/2014/main" val="3027251106"/>
                    </a:ext>
                  </a:extLst>
                </a:gridCol>
              </a:tblGrid>
              <a:tr h="0">
                <a:tc>
                  <a:txBody>
                    <a:bodyPr/>
                    <a:lstStyle/>
                    <a:p>
                      <a:pPr algn="l" fontAlgn="t"/>
                      <a:r>
                        <a:rPr lang="en-US" sz="1200" b="1" dirty="0">
                          <a:solidFill>
                            <a:srgbClr val="000055"/>
                          </a:solidFill>
                          <a:effectLst/>
                          <a:latin typeface="+mj-lt"/>
                        </a:rPr>
                        <a:t>Rule #</a:t>
                      </a:r>
                      <a:endParaRPr lang="en-US" sz="1200" b="1" i="0" dirty="0">
                        <a:solidFill>
                          <a:srgbClr val="000055"/>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1" dirty="0">
                          <a:solidFill>
                            <a:srgbClr val="000055"/>
                          </a:solidFill>
                          <a:effectLst/>
                          <a:latin typeface="+mj-lt"/>
                        </a:rPr>
                        <a:t>Path prefix</a:t>
                      </a:r>
                      <a:endParaRPr lang="en-US" sz="1200" b="1" i="0" dirty="0">
                        <a:solidFill>
                          <a:srgbClr val="000055"/>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1" dirty="0">
                          <a:solidFill>
                            <a:srgbClr val="000055"/>
                          </a:solidFill>
                          <a:effectLst/>
                          <a:latin typeface="+mj-lt"/>
                        </a:rPr>
                        <a:t>Team</a:t>
                      </a:r>
                      <a:endParaRPr lang="en-US" sz="1200" b="1" i="0" dirty="0">
                        <a:solidFill>
                          <a:srgbClr val="000055"/>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1" dirty="0">
                          <a:solidFill>
                            <a:srgbClr val="000055"/>
                          </a:solidFill>
                          <a:effectLst/>
                          <a:latin typeface="+mj-lt"/>
                        </a:rPr>
                        <a:t>Application</a:t>
                      </a:r>
                      <a:endParaRPr lang="en-US" sz="1200" b="1" i="0" dirty="0">
                        <a:solidFill>
                          <a:srgbClr val="000055"/>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4329127"/>
                  </a:ext>
                </a:extLst>
              </a:tr>
              <a:tr h="0">
                <a:tc gridSpan="4">
                  <a:txBody>
                    <a:bodyPr/>
                    <a:lstStyle/>
                    <a:p>
                      <a:pPr algn="l" fontAlgn="t"/>
                      <a:r>
                        <a:rPr lang="en-US" sz="1200" b="1" dirty="0">
                          <a:solidFill>
                            <a:schemeClr val="accent2"/>
                          </a:solidFill>
                          <a:effectLst/>
                          <a:latin typeface="+mj-lt"/>
                        </a:rPr>
                        <a:t>per team prefixes</a:t>
                      </a:r>
                      <a:r>
                        <a:rPr lang="en-US" sz="1200" b="0" dirty="0">
                          <a:solidFill>
                            <a:schemeClr val="accent2"/>
                          </a:solidFill>
                          <a:effectLst/>
                          <a:latin typeface="+mj-lt"/>
                        </a:rPr>
                        <a:t>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VN"/>
                    </a:p>
                  </a:txBody>
                  <a:tcPr/>
                </a:tc>
                <a:tc hMerge="1">
                  <a:txBody>
                    <a:bodyPr/>
                    <a:lstStyle/>
                    <a:p>
                      <a:endParaRPr lang="en-V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VN"/>
                    </a:p>
                  </a:txBody>
                  <a:tcPr/>
                </a:tc>
                <a:extLst>
                  <a:ext uri="{0D108BD9-81ED-4DB2-BD59-A6C34878D82A}">
                    <a16:rowId xmlns:a16="http://schemas.microsoft.com/office/drawing/2014/main" val="1305622631"/>
                  </a:ext>
                </a:extLst>
              </a:tr>
              <a:tr h="0">
                <a:tc>
                  <a:txBody>
                    <a:bodyPr/>
                    <a:lstStyle/>
                    <a:p>
                      <a:pPr algn="l" fontAlgn="t"/>
                      <a:r>
                        <a:rPr lang="en-VN" sz="1200" b="0">
                          <a:solidFill>
                            <a:srgbClr val="000000"/>
                          </a:solidFill>
                          <a:effectLst/>
                          <a:latin typeface="+mj-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/decide/</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Decide</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localhost:3001</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9238640"/>
                  </a:ext>
                </a:extLst>
              </a:tr>
              <a:tr h="0">
                <a:tc>
                  <a:txBody>
                    <a:bodyPr/>
                    <a:lstStyle/>
                    <a:p>
                      <a:pPr algn="l" fontAlgn="t"/>
                      <a:r>
                        <a:rPr lang="en-VN" sz="1200" b="0">
                          <a:solidFill>
                            <a:srgbClr val="000000"/>
                          </a:solidFill>
                          <a:effectLst/>
                          <a:latin typeface="+mj-lt"/>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/inspire/</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Inspire</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localhost:3002</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216717"/>
                  </a:ext>
                </a:extLst>
              </a:tr>
              <a:tr h="0">
                <a:tc gridSpan="4">
                  <a:txBody>
                    <a:bodyPr/>
                    <a:lstStyle/>
                    <a:p>
                      <a:pPr algn="l" fontAlgn="t"/>
                      <a:r>
                        <a:rPr lang="en-US" sz="1200" b="1" dirty="0">
                          <a:solidFill>
                            <a:schemeClr val="accent2"/>
                          </a:solidFill>
                          <a:effectLst/>
                          <a:latin typeface="+mj-lt"/>
                        </a:rPr>
                        <a:t>per page prefixes</a:t>
                      </a:r>
                      <a:r>
                        <a:rPr lang="en-US" sz="1200" b="0" dirty="0">
                          <a:solidFill>
                            <a:schemeClr val="accent2"/>
                          </a:solidFill>
                          <a:effectLst/>
                          <a:latin typeface="+mj-lt"/>
                        </a:rPr>
                        <a:t> (additional)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VN"/>
                    </a:p>
                  </a:txBody>
                  <a:tcPr/>
                </a:tc>
                <a:tc hMerge="1">
                  <a:txBody>
                    <a:bodyPr/>
                    <a:lstStyle/>
                    <a:p>
                      <a:endParaRPr lang="en-V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VN"/>
                    </a:p>
                  </a:txBody>
                  <a:tcPr/>
                </a:tc>
                <a:extLst>
                  <a:ext uri="{0D108BD9-81ED-4DB2-BD59-A6C34878D82A}">
                    <a16:rowId xmlns:a16="http://schemas.microsoft.com/office/drawing/2014/main" val="1486066982"/>
                  </a:ext>
                </a:extLst>
              </a:tr>
              <a:tr h="0">
                <a:tc>
                  <a:txBody>
                    <a:bodyPr/>
                    <a:lstStyle/>
                    <a:p>
                      <a:pPr algn="l" fontAlgn="t"/>
                      <a:r>
                        <a:rPr lang="en-VN" sz="1200" b="0">
                          <a:solidFill>
                            <a:srgbClr val="000000"/>
                          </a:solidFill>
                          <a:effectLst/>
                          <a:latin typeface="+mj-lt"/>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/product/</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Decide</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a:solidFill>
                            <a:srgbClr val="000000"/>
                          </a:solidFill>
                          <a:effectLst/>
                          <a:latin typeface="+mj-lt"/>
                        </a:rPr>
                        <a:t>localhost:3001</a:t>
                      </a:r>
                      <a:endParaRPr lang="en-VN" sz="1200" b="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314082"/>
                  </a:ext>
                </a:extLst>
              </a:tr>
              <a:tr h="0">
                <a:tc>
                  <a:txBody>
                    <a:bodyPr/>
                    <a:lstStyle/>
                    <a:p>
                      <a:pPr algn="l" fontAlgn="t"/>
                      <a:r>
                        <a:rPr lang="en-VN" sz="1200" b="0" dirty="0">
                          <a:solidFill>
                            <a:srgbClr val="000000"/>
                          </a:solidFill>
                          <a:effectLst/>
                          <a:latin typeface="+mj-lt"/>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/recommendations/</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Inspire</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dirty="0">
                          <a:solidFill>
                            <a:srgbClr val="000000"/>
                          </a:solidFill>
                          <a:effectLst/>
                          <a:latin typeface="+mj-lt"/>
                        </a:rPr>
                        <a:t>localhost:3002</a:t>
                      </a:r>
                      <a:endParaRPr lang="en-VN" sz="1200" b="0" dirty="0">
                        <a:solidFill>
                          <a:srgbClr val="000000"/>
                        </a:solidFill>
                        <a:effectLst/>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2764563"/>
                  </a:ext>
                </a:extLst>
              </a:tr>
            </a:tbl>
          </a:graphicData>
        </a:graphic>
      </p:graphicFrame>
    </p:spTree>
    <p:extLst>
      <p:ext uri="{BB962C8B-B14F-4D97-AF65-F5344CB8AC3E}">
        <p14:creationId xmlns:p14="http://schemas.microsoft.com/office/powerpoint/2010/main" val="1820427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0C50E-7BD4-9A45-85BD-59A15258BB11}"/>
              </a:ext>
            </a:extLst>
          </p:cNvPr>
          <p:cNvSpPr>
            <a:spLocks noGrp="1"/>
          </p:cNvSpPr>
          <p:nvPr>
            <p:ph type="title"/>
          </p:nvPr>
        </p:nvSpPr>
        <p:spPr/>
        <p:txBody>
          <a:bodyPr/>
          <a:lstStyle/>
          <a:p>
            <a:r>
              <a:rPr lang="en-VN" dirty="0"/>
              <a:t>How to configure Frontend proxy</a:t>
            </a:r>
          </a:p>
        </p:txBody>
      </p:sp>
      <p:pic>
        <p:nvPicPr>
          <p:cNvPr id="5" name="Content Placeholder 4" descr="Text&#10;&#10;Description automatically generated">
            <a:hlinkClick r:id="rId3"/>
            <a:extLst>
              <a:ext uri="{FF2B5EF4-FFF2-40B4-BE49-F238E27FC236}">
                <a16:creationId xmlns:a16="http://schemas.microsoft.com/office/drawing/2014/main" id="{CE63B05A-8BF3-A543-9562-6FE57DCEBCD3}"/>
              </a:ext>
            </a:extLst>
          </p:cNvPr>
          <p:cNvPicPr>
            <a:picLocks noGrp="1" noChangeAspect="1"/>
          </p:cNvPicPr>
          <p:nvPr>
            <p:ph idx="1"/>
          </p:nvPr>
        </p:nvPicPr>
        <p:blipFill>
          <a:blip r:embed="rId4"/>
          <a:stretch>
            <a:fillRect/>
          </a:stretch>
        </p:blipFill>
        <p:spPr>
          <a:xfrm>
            <a:off x="957945" y="1399433"/>
            <a:ext cx="2656113" cy="4822705"/>
          </a:xfrm>
        </p:spPr>
      </p:pic>
      <p:graphicFrame>
        <p:nvGraphicFramePr>
          <p:cNvPr id="6" name="Table 6">
            <a:extLst>
              <a:ext uri="{FF2B5EF4-FFF2-40B4-BE49-F238E27FC236}">
                <a16:creationId xmlns:a16="http://schemas.microsoft.com/office/drawing/2014/main" id="{F228C205-9FEA-7F43-852F-B4A5211991AE}"/>
              </a:ext>
            </a:extLst>
          </p:cNvPr>
          <p:cNvGraphicFramePr>
            <a:graphicFrameLocks noGrp="1"/>
          </p:cNvGraphicFramePr>
          <p:nvPr>
            <p:extLst>
              <p:ext uri="{D42A27DB-BD31-4B8C-83A1-F6EECF244321}">
                <p14:modId xmlns:p14="http://schemas.microsoft.com/office/powerpoint/2010/main" val="3557417312"/>
              </p:ext>
            </p:extLst>
          </p:nvPr>
        </p:nvGraphicFramePr>
        <p:xfrm>
          <a:off x="3810002" y="1444624"/>
          <a:ext cx="7347854" cy="1539240"/>
        </p:xfrm>
        <a:graphic>
          <a:graphicData uri="http://schemas.openxmlformats.org/drawingml/2006/table">
            <a:tbl>
              <a:tblPr firstRow="1" bandRow="1">
                <a:tableStyleId>{2D5ABB26-0587-4C30-8999-92F81FD0307C}</a:tableStyleId>
              </a:tblPr>
              <a:tblGrid>
                <a:gridCol w="1240969">
                  <a:extLst>
                    <a:ext uri="{9D8B030D-6E8A-4147-A177-3AD203B41FA5}">
                      <a16:colId xmlns:a16="http://schemas.microsoft.com/office/drawing/2014/main" val="198761281"/>
                    </a:ext>
                  </a:extLst>
                </a:gridCol>
                <a:gridCol w="3429000">
                  <a:extLst>
                    <a:ext uri="{9D8B030D-6E8A-4147-A177-3AD203B41FA5}">
                      <a16:colId xmlns:a16="http://schemas.microsoft.com/office/drawing/2014/main" val="1493224571"/>
                    </a:ext>
                  </a:extLst>
                </a:gridCol>
                <a:gridCol w="2677885">
                  <a:extLst>
                    <a:ext uri="{9D8B030D-6E8A-4147-A177-3AD203B41FA5}">
                      <a16:colId xmlns:a16="http://schemas.microsoft.com/office/drawing/2014/main" val="2694220793"/>
                    </a:ext>
                  </a:extLst>
                </a:gridCol>
              </a:tblGrid>
              <a:tr h="370840">
                <a:tc>
                  <a:txBody>
                    <a:bodyPr/>
                    <a:lstStyle/>
                    <a:p>
                      <a:r>
                        <a:rPr lang="en-VN" sz="1100" b="1" dirty="0">
                          <a:latin typeface="+mj-lt"/>
                        </a:rPr>
                        <a:t>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VN" sz="1100" b="1" dirty="0">
                          <a:latin typeface="+mj-lt"/>
                        </a:rPr>
                        <a:t>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1" dirty="0">
                          <a:latin typeface="+mj-lt"/>
                        </a:rPr>
                        <a:t>N</a:t>
                      </a:r>
                      <a:r>
                        <a:rPr lang="en-VN" sz="1100" b="1" dirty="0">
                          <a:latin typeface="+mj-lt"/>
                        </a:rPr>
                        <a:t>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4126805"/>
                  </a:ext>
                </a:extLst>
              </a:tr>
              <a:tr h="370840">
                <a:tc>
                  <a:txBody>
                    <a:bodyPr/>
                    <a:lstStyle/>
                    <a:p>
                      <a:r>
                        <a:rPr lang="en-VN" sz="1100" b="0" dirty="0">
                          <a:latin typeface="+mj-lt"/>
                        </a:rPr>
                        <a:t>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http://localhost:3001/product/&lt;</a:t>
                      </a:r>
                      <a:r>
                        <a:rPr lang="en-US" sz="1100" b="0" kern="1200" dirty="0" err="1">
                          <a:solidFill>
                            <a:schemeClr val="tx1"/>
                          </a:solidFill>
                          <a:effectLst/>
                          <a:latin typeface="+mj-lt"/>
                        </a:rPr>
                        <a:t>sku</a:t>
                      </a:r>
                      <a:r>
                        <a:rPr lang="en-US" sz="1100" b="0" kern="1200" dirty="0">
                          <a:solidFill>
                            <a:schemeClr val="tx1"/>
                          </a:solidFill>
                          <a:effectLst/>
                          <a:latin typeface="+mj-lt"/>
                        </a:rPr>
                        <a:t>&gt;</a:t>
                      </a:r>
                      <a:r>
                        <a:rPr lang="en-US" sz="1100" b="0" dirty="0">
                          <a:latin typeface="+mj-lt"/>
                        </a:rPr>
                        <a:t> </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/product/&lt;</a:t>
                      </a:r>
                      <a:r>
                        <a:rPr lang="en-US" sz="1100" b="0" kern="1200" dirty="0" err="1">
                          <a:solidFill>
                            <a:schemeClr val="tx1"/>
                          </a:solidFill>
                          <a:effectLst/>
                          <a:latin typeface="+mj-lt"/>
                        </a:rPr>
                        <a:t>sku</a:t>
                      </a:r>
                      <a:r>
                        <a:rPr lang="en-US" sz="1100" b="0" kern="1200" dirty="0">
                          <a:solidFill>
                            <a:schemeClr val="tx1"/>
                          </a:solidFill>
                          <a:effectLst/>
                          <a:latin typeface="+mj-lt"/>
                        </a:rPr>
                        <a:t>&gt;</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9904037"/>
                  </a:ext>
                </a:extLst>
              </a:tr>
              <a:tr h="370840">
                <a:tc>
                  <a:txBody>
                    <a:bodyPr/>
                    <a:lstStyle/>
                    <a:p>
                      <a:r>
                        <a:rPr lang="en-US" sz="1100" b="0" kern="1200" dirty="0">
                          <a:solidFill>
                            <a:schemeClr val="tx1"/>
                          </a:solidFill>
                          <a:effectLst/>
                          <a:latin typeface="+mj-lt"/>
                        </a:rPr>
                        <a:t>Recommendation</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http://localhost:3002/recommendations/&lt;</a:t>
                      </a:r>
                      <a:r>
                        <a:rPr lang="en-US" sz="1100" b="0" kern="1200" dirty="0" err="1">
                          <a:solidFill>
                            <a:schemeClr val="tx1"/>
                          </a:solidFill>
                          <a:effectLst/>
                          <a:latin typeface="+mj-lt"/>
                        </a:rPr>
                        <a:t>sku</a:t>
                      </a:r>
                      <a:r>
                        <a:rPr lang="en-US" sz="1100" b="0" kern="1200" dirty="0">
                          <a:solidFill>
                            <a:schemeClr val="tx1"/>
                          </a:solidFill>
                          <a:effectLst/>
                          <a:latin typeface="+mj-lt"/>
                        </a:rPr>
                        <a:t>&gt;</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/recommendations/&lt;</a:t>
                      </a:r>
                      <a:r>
                        <a:rPr lang="en-US" sz="1100" b="0" kern="1200" dirty="0" err="1">
                          <a:solidFill>
                            <a:schemeClr val="tx1"/>
                          </a:solidFill>
                          <a:effectLst/>
                          <a:latin typeface="+mj-lt"/>
                        </a:rPr>
                        <a:t>sku</a:t>
                      </a:r>
                      <a:r>
                        <a:rPr lang="en-US" sz="1100" b="0" kern="1200" dirty="0">
                          <a:solidFill>
                            <a:schemeClr val="tx1"/>
                          </a:solidFill>
                          <a:effectLst/>
                          <a:latin typeface="+mj-lt"/>
                        </a:rPr>
                        <a:t>&gt;</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4751837"/>
                  </a:ext>
                </a:extLst>
              </a:tr>
              <a:tr h="370840">
                <a:tc>
                  <a:txBody>
                    <a:bodyPr/>
                    <a:lstStyle/>
                    <a:p>
                      <a:r>
                        <a:rPr lang="en-US" sz="1100" b="0" kern="1200" dirty="0">
                          <a:solidFill>
                            <a:schemeClr val="tx1"/>
                          </a:solidFill>
                          <a:effectLst/>
                          <a:latin typeface="+mj-lt"/>
                        </a:rPr>
                        <a:t>Recommendation </a:t>
                      </a:r>
                      <a:r>
                        <a:rPr lang="en-VN" sz="1100" b="0" dirty="0">
                          <a:latin typeface="+mj-lt"/>
                        </a:rPr>
                        <a:t>fragment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http://localhost:3002/fragment/recommendations/&lt;</a:t>
                      </a:r>
                      <a:r>
                        <a:rPr lang="en-US" sz="1100" b="0" kern="1200" dirty="0" err="1">
                          <a:solidFill>
                            <a:schemeClr val="tx1"/>
                          </a:solidFill>
                          <a:effectLst/>
                          <a:latin typeface="+mj-lt"/>
                        </a:rPr>
                        <a:t>sku</a:t>
                      </a:r>
                      <a:r>
                        <a:rPr lang="en-US" sz="1100" b="0" kern="1200" dirty="0">
                          <a:solidFill>
                            <a:schemeClr val="tx1"/>
                          </a:solidFill>
                          <a:effectLst/>
                          <a:latin typeface="+mj-lt"/>
                        </a:rPr>
                        <a:t>&gt;</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kern="1200" dirty="0">
                          <a:solidFill>
                            <a:schemeClr val="tx1"/>
                          </a:solidFill>
                          <a:effectLst/>
                          <a:latin typeface="+mj-lt"/>
                        </a:rPr>
                        <a:t>/inspire/fragment/recommendations/&lt;</a:t>
                      </a:r>
                      <a:r>
                        <a:rPr lang="en-US" sz="1100" b="0" kern="1200" dirty="0" err="1">
                          <a:solidFill>
                            <a:schemeClr val="tx1"/>
                          </a:solidFill>
                          <a:effectLst/>
                          <a:latin typeface="+mj-lt"/>
                        </a:rPr>
                        <a:t>sku</a:t>
                      </a:r>
                      <a:r>
                        <a:rPr lang="en-US" sz="1100" b="0" kern="1200" dirty="0">
                          <a:solidFill>
                            <a:schemeClr val="tx1"/>
                          </a:solidFill>
                          <a:effectLst/>
                          <a:latin typeface="+mj-lt"/>
                        </a:rPr>
                        <a:t>&gt;</a:t>
                      </a:r>
                      <a:endParaRPr lang="en-VN" sz="1100" b="0" dirty="0">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0603591"/>
                  </a:ext>
                </a:extLst>
              </a:tr>
            </a:tbl>
          </a:graphicData>
        </a:graphic>
      </p:graphicFrame>
      <p:sp>
        <p:nvSpPr>
          <p:cNvPr id="8" name="TextBox 7">
            <a:extLst>
              <a:ext uri="{FF2B5EF4-FFF2-40B4-BE49-F238E27FC236}">
                <a16:creationId xmlns:a16="http://schemas.microsoft.com/office/drawing/2014/main" id="{6DEC430D-21CA-9C42-9AAF-F502B6DB6BB9}"/>
              </a:ext>
            </a:extLst>
          </p:cNvPr>
          <p:cNvSpPr txBox="1"/>
          <p:nvPr/>
        </p:nvSpPr>
        <p:spPr>
          <a:xfrm>
            <a:off x="3810002" y="3349120"/>
            <a:ext cx="3763979" cy="923330"/>
          </a:xfrm>
          <a:prstGeom prst="rect">
            <a:avLst/>
          </a:prstGeom>
          <a:noFill/>
        </p:spPr>
        <p:txBody>
          <a:bodyPr wrap="none" rtlCol="0">
            <a:spAutoFit/>
          </a:bodyPr>
          <a:lstStyle/>
          <a:p>
            <a:r>
              <a:rPr lang="en-VN" b="1" dirty="0">
                <a:latin typeface="+mj-lt"/>
              </a:rPr>
              <a:t>Route configuration</a:t>
            </a:r>
          </a:p>
          <a:p>
            <a:r>
              <a:rPr lang="en-VN" dirty="0">
                <a:latin typeface="+mj-lt"/>
              </a:rPr>
              <a:t>1. Page-specific routes (like /product/)</a:t>
            </a:r>
          </a:p>
          <a:p>
            <a:r>
              <a:rPr lang="en-VN" dirty="0">
                <a:latin typeface="+mj-lt"/>
              </a:rPr>
              <a:t>2. Team-specific routes (like /decide/)</a:t>
            </a:r>
          </a:p>
        </p:txBody>
      </p:sp>
    </p:spTree>
    <p:extLst>
      <p:ext uri="{BB962C8B-B14F-4D97-AF65-F5344CB8AC3E}">
        <p14:creationId xmlns:p14="http://schemas.microsoft.com/office/powerpoint/2010/main" val="148666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6934-5FA8-8E41-82D1-B34ED08F0A11}"/>
              </a:ext>
            </a:extLst>
          </p:cNvPr>
          <p:cNvSpPr>
            <a:spLocks noGrp="1"/>
          </p:cNvSpPr>
          <p:nvPr>
            <p:ph type="title"/>
          </p:nvPr>
        </p:nvSpPr>
        <p:spPr/>
        <p:txBody>
          <a:bodyPr/>
          <a:lstStyle/>
          <a:p>
            <a:r>
              <a:rPr lang="en-VN" dirty="0"/>
              <a:t>Server-side composition</a:t>
            </a:r>
          </a:p>
        </p:txBody>
      </p:sp>
      <p:pic>
        <p:nvPicPr>
          <p:cNvPr id="5" name="Content Placeholder 4" descr="Diagram&#10;&#10;Description automatically generated">
            <a:hlinkClick r:id="rId3"/>
            <a:extLst>
              <a:ext uri="{FF2B5EF4-FFF2-40B4-BE49-F238E27FC236}">
                <a16:creationId xmlns:a16="http://schemas.microsoft.com/office/drawing/2014/main" id="{5898BC83-DF3D-A141-BB45-CF16D12A56F6}"/>
              </a:ext>
            </a:extLst>
          </p:cNvPr>
          <p:cNvPicPr>
            <a:picLocks noGrp="1" noChangeAspect="1"/>
          </p:cNvPicPr>
          <p:nvPr>
            <p:ph idx="1"/>
          </p:nvPr>
        </p:nvPicPr>
        <p:blipFill>
          <a:blip r:embed="rId4"/>
          <a:stretch>
            <a:fillRect/>
          </a:stretch>
        </p:blipFill>
        <p:spPr>
          <a:xfrm>
            <a:off x="2796164" y="1825625"/>
            <a:ext cx="6599671" cy="4351338"/>
          </a:xfrm>
        </p:spPr>
      </p:pic>
    </p:spTree>
    <p:extLst>
      <p:ext uri="{BB962C8B-B14F-4D97-AF65-F5344CB8AC3E}">
        <p14:creationId xmlns:p14="http://schemas.microsoft.com/office/powerpoint/2010/main" val="382305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97BD7-EAB0-904D-8041-78482B6D1AC1}"/>
              </a:ext>
            </a:extLst>
          </p:cNvPr>
          <p:cNvSpPr>
            <a:spLocks noGrp="1"/>
          </p:cNvSpPr>
          <p:nvPr>
            <p:ph type="title"/>
          </p:nvPr>
        </p:nvSpPr>
        <p:spPr/>
        <p:txBody>
          <a:bodyPr/>
          <a:lstStyle/>
          <a:p>
            <a:r>
              <a:rPr lang="en-US" dirty="0"/>
              <a:t>Composition via Nginx and Server-Side Includes (SSI)</a:t>
            </a:r>
            <a:endParaRPr lang="en-VN" dirty="0"/>
          </a:p>
        </p:txBody>
      </p:sp>
      <p:pic>
        <p:nvPicPr>
          <p:cNvPr id="5" name="Content Placeholder 4" descr="Text&#10;&#10;Description automatically generated with medium confidence">
            <a:extLst>
              <a:ext uri="{FF2B5EF4-FFF2-40B4-BE49-F238E27FC236}">
                <a16:creationId xmlns:a16="http://schemas.microsoft.com/office/drawing/2014/main" id="{5F1904C2-1A04-9148-AAFC-DB433CCE764E}"/>
              </a:ext>
            </a:extLst>
          </p:cNvPr>
          <p:cNvPicPr>
            <a:picLocks noGrp="1" noChangeAspect="1"/>
          </p:cNvPicPr>
          <p:nvPr>
            <p:ph idx="1"/>
          </p:nvPr>
        </p:nvPicPr>
        <p:blipFill>
          <a:blip r:embed="rId3"/>
          <a:stretch>
            <a:fillRect/>
          </a:stretch>
        </p:blipFill>
        <p:spPr>
          <a:xfrm>
            <a:off x="1273629" y="2540352"/>
            <a:ext cx="1524000" cy="1181100"/>
          </a:xfrm>
        </p:spPr>
      </p:pic>
      <p:sp>
        <p:nvSpPr>
          <p:cNvPr id="10" name="TextBox 9">
            <a:extLst>
              <a:ext uri="{FF2B5EF4-FFF2-40B4-BE49-F238E27FC236}">
                <a16:creationId xmlns:a16="http://schemas.microsoft.com/office/drawing/2014/main" id="{4D23D972-05D0-4147-BF12-4BF864A4D071}"/>
              </a:ext>
            </a:extLst>
          </p:cNvPr>
          <p:cNvSpPr txBox="1"/>
          <p:nvPr/>
        </p:nvSpPr>
        <p:spPr>
          <a:xfrm>
            <a:off x="968829" y="2035629"/>
            <a:ext cx="6193362" cy="369332"/>
          </a:xfrm>
          <a:prstGeom prst="rect">
            <a:avLst/>
          </a:prstGeom>
          <a:noFill/>
        </p:spPr>
        <p:txBody>
          <a:bodyPr wrap="none" rtlCol="0">
            <a:spAutoFit/>
          </a:bodyPr>
          <a:lstStyle/>
          <a:p>
            <a:r>
              <a:rPr lang="en-VN" dirty="0">
                <a:latin typeface="+mj-lt"/>
              </a:rPr>
              <a:t>1. </a:t>
            </a:r>
            <a:r>
              <a:rPr lang="en-US" dirty="0">
                <a:latin typeface="+mj-lt"/>
              </a:rPr>
              <a:t>Activate Nginx’s SSI support in the web server’s configuration.</a:t>
            </a:r>
            <a:endParaRPr lang="en-VN" dirty="0">
              <a:latin typeface="+mj-lt"/>
            </a:endParaRPr>
          </a:p>
        </p:txBody>
      </p:sp>
      <p:sp>
        <p:nvSpPr>
          <p:cNvPr id="12" name="TextBox 11">
            <a:extLst>
              <a:ext uri="{FF2B5EF4-FFF2-40B4-BE49-F238E27FC236}">
                <a16:creationId xmlns:a16="http://schemas.microsoft.com/office/drawing/2014/main" id="{15F3BCF6-1C78-B44B-9B78-8C075011E276}"/>
              </a:ext>
            </a:extLst>
          </p:cNvPr>
          <p:cNvSpPr txBox="1"/>
          <p:nvPr/>
        </p:nvSpPr>
        <p:spPr>
          <a:xfrm>
            <a:off x="968829" y="3831432"/>
            <a:ext cx="9315948" cy="369332"/>
          </a:xfrm>
          <a:prstGeom prst="rect">
            <a:avLst/>
          </a:prstGeom>
          <a:noFill/>
        </p:spPr>
        <p:txBody>
          <a:bodyPr wrap="none" rtlCol="0">
            <a:spAutoFit/>
          </a:bodyPr>
          <a:lstStyle/>
          <a:p>
            <a:r>
              <a:rPr lang="en-VN" dirty="0">
                <a:latin typeface="+mj-lt"/>
              </a:rPr>
              <a:t>2. </a:t>
            </a:r>
            <a:r>
              <a:rPr lang="en-US" dirty="0">
                <a:latin typeface="+mj-lt"/>
              </a:rPr>
              <a:t>Add an SSI directive to their product template. The SSI’s URL must point to an existing endpoint.</a:t>
            </a:r>
            <a:endParaRPr lang="en-VN" dirty="0">
              <a:latin typeface="+mj-lt"/>
            </a:endParaRPr>
          </a:p>
        </p:txBody>
      </p:sp>
      <p:pic>
        <p:nvPicPr>
          <p:cNvPr id="16" name="Picture 15">
            <a:extLst>
              <a:ext uri="{FF2B5EF4-FFF2-40B4-BE49-F238E27FC236}">
                <a16:creationId xmlns:a16="http://schemas.microsoft.com/office/drawing/2014/main" id="{A53818F4-3341-604B-B4BA-2F77B7B2A920}"/>
              </a:ext>
            </a:extLst>
          </p:cNvPr>
          <p:cNvPicPr>
            <a:picLocks noChangeAspect="1"/>
          </p:cNvPicPr>
          <p:nvPr/>
        </p:nvPicPr>
        <p:blipFill>
          <a:blip r:embed="rId4"/>
          <a:srcRect/>
          <a:stretch/>
        </p:blipFill>
        <p:spPr>
          <a:xfrm>
            <a:off x="1273629" y="4371530"/>
            <a:ext cx="7522028" cy="1330820"/>
          </a:xfrm>
          <a:prstGeom prst="rect">
            <a:avLst/>
          </a:prstGeom>
        </p:spPr>
      </p:pic>
    </p:spTree>
    <p:extLst>
      <p:ext uri="{BB962C8B-B14F-4D97-AF65-F5344CB8AC3E}">
        <p14:creationId xmlns:p14="http://schemas.microsoft.com/office/powerpoint/2010/main" val="261134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1472-F5FE-D54F-9EC5-5B3532CFFAEA}"/>
              </a:ext>
            </a:extLst>
          </p:cNvPr>
          <p:cNvSpPr>
            <a:spLocks noGrp="1"/>
          </p:cNvSpPr>
          <p:nvPr>
            <p:ph type="title"/>
          </p:nvPr>
        </p:nvSpPr>
        <p:spPr/>
        <p:txBody>
          <a:bodyPr/>
          <a:lstStyle/>
          <a:p>
            <a:r>
              <a:rPr lang="en-VN" dirty="0"/>
              <a:t>Server-side composition </a:t>
            </a:r>
            <a:r>
              <a:rPr lang="en-US" dirty="0"/>
              <a:t>in the </a:t>
            </a:r>
            <a:r>
              <a:rPr lang="en-VN" dirty="0"/>
              <a:t>application</a:t>
            </a:r>
          </a:p>
        </p:txBody>
      </p:sp>
      <p:pic>
        <p:nvPicPr>
          <p:cNvPr id="13" name="Content Placeholder 12" descr="Diagram&#10;&#10;Description automatically generated with medium confidence">
            <a:extLst>
              <a:ext uri="{FF2B5EF4-FFF2-40B4-BE49-F238E27FC236}">
                <a16:creationId xmlns:a16="http://schemas.microsoft.com/office/drawing/2014/main" id="{45612DE0-57E9-AD44-BD61-5F7B0AE55C6F}"/>
              </a:ext>
            </a:extLst>
          </p:cNvPr>
          <p:cNvPicPr>
            <a:picLocks noGrp="1" noChangeAspect="1"/>
          </p:cNvPicPr>
          <p:nvPr>
            <p:ph idx="1"/>
          </p:nvPr>
        </p:nvPicPr>
        <p:blipFill>
          <a:blip r:embed="rId3"/>
          <a:stretch>
            <a:fillRect/>
          </a:stretch>
        </p:blipFill>
        <p:spPr>
          <a:xfrm>
            <a:off x="2083789" y="1825625"/>
            <a:ext cx="8024421" cy="4351338"/>
          </a:xfrm>
        </p:spPr>
      </p:pic>
    </p:spTree>
    <p:extLst>
      <p:ext uri="{BB962C8B-B14F-4D97-AF65-F5344CB8AC3E}">
        <p14:creationId xmlns:p14="http://schemas.microsoft.com/office/powerpoint/2010/main" val="2876054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C506-EE23-1C42-BDF4-B87FC282B216}"/>
              </a:ext>
            </a:extLst>
          </p:cNvPr>
          <p:cNvSpPr>
            <a:spLocks noGrp="1"/>
          </p:cNvSpPr>
          <p:nvPr>
            <p:ph type="title"/>
          </p:nvPr>
        </p:nvSpPr>
        <p:spPr/>
        <p:txBody>
          <a:bodyPr/>
          <a:lstStyle/>
          <a:p>
            <a:r>
              <a:rPr lang="en-VN" dirty="0"/>
              <a:t>How SSI works</a:t>
            </a:r>
          </a:p>
        </p:txBody>
      </p:sp>
      <p:pic>
        <p:nvPicPr>
          <p:cNvPr id="5" name="Content Placeholder 4" descr="Diagram&#10;&#10;Description automatically generated">
            <a:extLst>
              <a:ext uri="{FF2B5EF4-FFF2-40B4-BE49-F238E27FC236}">
                <a16:creationId xmlns:a16="http://schemas.microsoft.com/office/drawing/2014/main" id="{CACBC20F-8BA4-A74C-9886-84E7E0F849FB}"/>
              </a:ext>
            </a:extLst>
          </p:cNvPr>
          <p:cNvPicPr>
            <a:picLocks noGrp="1" noChangeAspect="1"/>
          </p:cNvPicPr>
          <p:nvPr>
            <p:ph idx="1"/>
          </p:nvPr>
        </p:nvPicPr>
        <p:blipFill>
          <a:blip r:embed="rId3"/>
          <a:stretch>
            <a:fillRect/>
          </a:stretch>
        </p:blipFill>
        <p:spPr>
          <a:xfrm>
            <a:off x="3623490" y="1825625"/>
            <a:ext cx="4945019" cy="4351338"/>
          </a:xfrm>
        </p:spPr>
      </p:pic>
    </p:spTree>
    <p:extLst>
      <p:ext uri="{BB962C8B-B14F-4D97-AF65-F5344CB8AC3E}">
        <p14:creationId xmlns:p14="http://schemas.microsoft.com/office/powerpoint/2010/main" val="335794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E891-F875-B344-B4B0-7BF0818896C8}"/>
              </a:ext>
            </a:extLst>
          </p:cNvPr>
          <p:cNvSpPr>
            <a:spLocks noGrp="1"/>
          </p:cNvSpPr>
          <p:nvPr>
            <p:ph type="title"/>
          </p:nvPr>
        </p:nvSpPr>
        <p:spPr/>
        <p:txBody>
          <a:bodyPr/>
          <a:lstStyle/>
          <a:p>
            <a:r>
              <a:rPr lang="en-VN" dirty="0"/>
              <a:t>Better load times</a:t>
            </a:r>
          </a:p>
        </p:txBody>
      </p:sp>
      <p:pic>
        <p:nvPicPr>
          <p:cNvPr id="5" name="Content Placeholder 4" descr="Graphical user interface, application, table, Word, Excel&#10;&#10;Description automatically generated">
            <a:extLst>
              <a:ext uri="{FF2B5EF4-FFF2-40B4-BE49-F238E27FC236}">
                <a16:creationId xmlns:a16="http://schemas.microsoft.com/office/drawing/2014/main" id="{88C34580-DE97-A448-9202-9AA0CE0E86A2}"/>
              </a:ext>
            </a:extLst>
          </p:cNvPr>
          <p:cNvPicPr>
            <a:picLocks noGrp="1" noChangeAspect="1"/>
          </p:cNvPicPr>
          <p:nvPr>
            <p:ph idx="1"/>
          </p:nvPr>
        </p:nvPicPr>
        <p:blipFill>
          <a:blip r:embed="rId3"/>
          <a:stretch>
            <a:fillRect/>
          </a:stretch>
        </p:blipFill>
        <p:spPr>
          <a:xfrm>
            <a:off x="3554199" y="1825625"/>
            <a:ext cx="5083602" cy="4351338"/>
          </a:xfrm>
        </p:spPr>
      </p:pic>
    </p:spTree>
    <p:extLst>
      <p:ext uri="{BB962C8B-B14F-4D97-AF65-F5344CB8AC3E}">
        <p14:creationId xmlns:p14="http://schemas.microsoft.com/office/powerpoint/2010/main" val="1498041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A860-DCA5-3A43-8AB2-0A5B5C2EC001}"/>
              </a:ext>
            </a:extLst>
          </p:cNvPr>
          <p:cNvSpPr>
            <a:spLocks noGrp="1"/>
          </p:cNvSpPr>
          <p:nvPr>
            <p:ph type="title"/>
          </p:nvPr>
        </p:nvSpPr>
        <p:spPr/>
        <p:txBody>
          <a:bodyPr/>
          <a:lstStyle/>
          <a:p>
            <a:r>
              <a:rPr lang="en-US" dirty="0"/>
              <a:t>Server-side integration in comparison to other integration techniques</a:t>
            </a:r>
            <a:endParaRPr lang="en-VN" dirty="0"/>
          </a:p>
        </p:txBody>
      </p:sp>
      <p:pic>
        <p:nvPicPr>
          <p:cNvPr id="5" name="Content Placeholder 4" descr="Diagram&#10;&#10;Description automatically generated with medium confidence">
            <a:extLst>
              <a:ext uri="{FF2B5EF4-FFF2-40B4-BE49-F238E27FC236}">
                <a16:creationId xmlns:a16="http://schemas.microsoft.com/office/drawing/2014/main" id="{62819307-16B8-C447-9D88-7037AB18E6E8}"/>
              </a:ext>
            </a:extLst>
          </p:cNvPr>
          <p:cNvPicPr>
            <a:picLocks noGrp="1" noChangeAspect="1"/>
          </p:cNvPicPr>
          <p:nvPr>
            <p:ph idx="1"/>
          </p:nvPr>
        </p:nvPicPr>
        <p:blipFill>
          <a:blip r:embed="rId3"/>
          <a:stretch>
            <a:fillRect/>
          </a:stretch>
        </p:blipFill>
        <p:spPr>
          <a:xfrm>
            <a:off x="1971971" y="1825625"/>
            <a:ext cx="8248058" cy="4351338"/>
          </a:xfrm>
        </p:spPr>
      </p:pic>
    </p:spTree>
    <p:extLst>
      <p:ext uri="{BB962C8B-B14F-4D97-AF65-F5344CB8AC3E}">
        <p14:creationId xmlns:p14="http://schemas.microsoft.com/office/powerpoint/2010/main" val="836588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74242-D296-9749-B995-10D55B17C37B}"/>
              </a:ext>
            </a:extLst>
          </p:cNvPr>
          <p:cNvSpPr>
            <a:spLocks noGrp="1"/>
          </p:cNvSpPr>
          <p:nvPr>
            <p:ph type="title"/>
          </p:nvPr>
        </p:nvSpPr>
        <p:spPr/>
        <p:txBody>
          <a:bodyPr/>
          <a:lstStyle/>
          <a:p>
            <a:r>
              <a:rPr lang="en-VN" dirty="0"/>
              <a:t>Client-side composition</a:t>
            </a:r>
          </a:p>
        </p:txBody>
      </p:sp>
      <p:pic>
        <p:nvPicPr>
          <p:cNvPr id="5" name="Content Placeholder 4" descr="Diagram&#10;&#10;Description automatically generated">
            <a:extLst>
              <a:ext uri="{FF2B5EF4-FFF2-40B4-BE49-F238E27FC236}">
                <a16:creationId xmlns:a16="http://schemas.microsoft.com/office/drawing/2014/main" id="{B217B71D-C5DB-BC45-8DB7-EF6D1D75A544}"/>
              </a:ext>
            </a:extLst>
          </p:cNvPr>
          <p:cNvPicPr>
            <a:picLocks noGrp="1" noChangeAspect="1"/>
          </p:cNvPicPr>
          <p:nvPr>
            <p:ph idx="1"/>
          </p:nvPr>
        </p:nvPicPr>
        <p:blipFill>
          <a:blip r:embed="rId3"/>
          <a:stretch>
            <a:fillRect/>
          </a:stretch>
        </p:blipFill>
        <p:spPr>
          <a:xfrm>
            <a:off x="1819256" y="1825625"/>
            <a:ext cx="8553487" cy="4351338"/>
          </a:xfrm>
        </p:spPr>
      </p:pic>
    </p:spTree>
    <p:extLst>
      <p:ext uri="{BB962C8B-B14F-4D97-AF65-F5344CB8AC3E}">
        <p14:creationId xmlns:p14="http://schemas.microsoft.com/office/powerpoint/2010/main" val="1444080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06F1B-F0F2-F748-BD02-76AA93A0CF3C}"/>
              </a:ext>
            </a:extLst>
          </p:cNvPr>
          <p:cNvSpPr>
            <a:spLocks noGrp="1"/>
          </p:cNvSpPr>
          <p:nvPr>
            <p:ph type="title"/>
          </p:nvPr>
        </p:nvSpPr>
        <p:spPr/>
        <p:txBody>
          <a:bodyPr/>
          <a:lstStyle/>
          <a:p>
            <a:r>
              <a:rPr lang="en-US" dirty="0"/>
              <a:t>Wrapping Micro-Frontends using Web Components</a:t>
            </a:r>
            <a:endParaRPr lang="en-VN" dirty="0"/>
          </a:p>
        </p:txBody>
      </p:sp>
      <p:pic>
        <p:nvPicPr>
          <p:cNvPr id="5" name="Content Placeholder 4" descr="Diagram&#10;&#10;Description automatically generated">
            <a:hlinkClick r:id="rId3"/>
            <a:extLst>
              <a:ext uri="{FF2B5EF4-FFF2-40B4-BE49-F238E27FC236}">
                <a16:creationId xmlns:a16="http://schemas.microsoft.com/office/drawing/2014/main" id="{DBD06877-AA12-214B-92A4-A128A8A78CDC}"/>
              </a:ext>
            </a:extLst>
          </p:cNvPr>
          <p:cNvPicPr>
            <a:picLocks noGrp="1" noChangeAspect="1"/>
          </p:cNvPicPr>
          <p:nvPr>
            <p:ph idx="1"/>
          </p:nvPr>
        </p:nvPicPr>
        <p:blipFill>
          <a:blip r:embed="rId4"/>
          <a:stretch>
            <a:fillRect/>
          </a:stretch>
        </p:blipFill>
        <p:spPr>
          <a:xfrm>
            <a:off x="1328447" y="1825625"/>
            <a:ext cx="9535105" cy="4351338"/>
          </a:xfrm>
        </p:spPr>
      </p:pic>
    </p:spTree>
    <p:extLst>
      <p:ext uri="{BB962C8B-B14F-4D97-AF65-F5344CB8AC3E}">
        <p14:creationId xmlns:p14="http://schemas.microsoft.com/office/powerpoint/2010/main" val="104155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6499-C2EE-8541-BADD-4758C20C73B5}"/>
              </a:ext>
            </a:extLst>
          </p:cNvPr>
          <p:cNvSpPr>
            <a:spLocks noGrp="1"/>
          </p:cNvSpPr>
          <p:nvPr>
            <p:ph type="title"/>
          </p:nvPr>
        </p:nvSpPr>
        <p:spPr/>
        <p:txBody>
          <a:bodyPr/>
          <a:lstStyle/>
          <a:p>
            <a:r>
              <a:rPr lang="en-VN" dirty="0"/>
              <a:t>From monolith to micro…</a:t>
            </a:r>
          </a:p>
        </p:txBody>
      </p:sp>
      <p:pic>
        <p:nvPicPr>
          <p:cNvPr id="5" name="Content Placeholder 4" descr="Man outline">
            <a:extLst>
              <a:ext uri="{FF2B5EF4-FFF2-40B4-BE49-F238E27FC236}">
                <a16:creationId xmlns:a16="http://schemas.microsoft.com/office/drawing/2014/main" id="{44F28404-657E-5549-B62D-01FB93E2FCBB}"/>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141140" y="4047331"/>
            <a:ext cx="1325563" cy="1325563"/>
          </a:xfrm>
        </p:spPr>
      </p:pic>
      <p:pic>
        <p:nvPicPr>
          <p:cNvPr id="6" name="Content Placeholder 4" descr="Man outline">
            <a:extLst>
              <a:ext uri="{FF2B5EF4-FFF2-40B4-BE49-F238E27FC236}">
                <a16:creationId xmlns:a16="http://schemas.microsoft.com/office/drawing/2014/main" id="{CDC23E43-C4F1-384D-87BA-548CDD1E0D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956" y="4458494"/>
            <a:ext cx="914400" cy="914400"/>
          </a:xfrm>
          <a:prstGeom prst="rect">
            <a:avLst/>
          </a:prstGeom>
        </p:spPr>
      </p:pic>
      <p:pic>
        <p:nvPicPr>
          <p:cNvPr id="7" name="Content Placeholder 4" descr="Man outline">
            <a:extLst>
              <a:ext uri="{FF2B5EF4-FFF2-40B4-BE49-F238E27FC236}">
                <a16:creationId xmlns:a16="http://schemas.microsoft.com/office/drawing/2014/main" id="{ABEF82F2-FF30-B243-A98C-60C6DEB80F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7027" y="3659424"/>
            <a:ext cx="1713470" cy="1713470"/>
          </a:xfrm>
          <a:prstGeom prst="rect">
            <a:avLst/>
          </a:prstGeom>
        </p:spPr>
      </p:pic>
      <p:sp>
        <p:nvSpPr>
          <p:cNvPr id="8" name="TextBox 7">
            <a:extLst>
              <a:ext uri="{FF2B5EF4-FFF2-40B4-BE49-F238E27FC236}">
                <a16:creationId xmlns:a16="http://schemas.microsoft.com/office/drawing/2014/main" id="{CD625937-870D-2544-9765-C89C5F5B2013}"/>
              </a:ext>
            </a:extLst>
          </p:cNvPr>
          <p:cNvSpPr txBox="1"/>
          <p:nvPr/>
        </p:nvSpPr>
        <p:spPr>
          <a:xfrm>
            <a:off x="3731664" y="2736911"/>
            <a:ext cx="4382675" cy="461665"/>
          </a:xfrm>
          <a:prstGeom prst="rect">
            <a:avLst/>
          </a:prstGeom>
          <a:noFill/>
        </p:spPr>
        <p:txBody>
          <a:bodyPr wrap="none" rtlCol="0">
            <a:spAutoFit/>
          </a:bodyPr>
          <a:lstStyle/>
          <a:p>
            <a:r>
              <a:rPr lang="en-VN" sz="2400" dirty="0">
                <a:solidFill>
                  <a:schemeClr val="tx1">
                    <a:lumMod val="50000"/>
                    <a:lumOff val="50000"/>
                  </a:schemeClr>
                </a:solidFill>
                <a:latin typeface="+mj-lt"/>
              </a:rPr>
              <a:t>Moving towards the micro-world!</a:t>
            </a:r>
          </a:p>
        </p:txBody>
      </p:sp>
      <p:sp>
        <p:nvSpPr>
          <p:cNvPr id="9" name="TextBox 8">
            <a:extLst>
              <a:ext uri="{FF2B5EF4-FFF2-40B4-BE49-F238E27FC236}">
                <a16:creationId xmlns:a16="http://schemas.microsoft.com/office/drawing/2014/main" id="{7299C8C6-E151-4D4A-B6EC-475B0B4C0571}"/>
              </a:ext>
            </a:extLst>
          </p:cNvPr>
          <p:cNvSpPr txBox="1"/>
          <p:nvPr/>
        </p:nvSpPr>
        <p:spPr>
          <a:xfrm>
            <a:off x="4630980" y="2134330"/>
            <a:ext cx="2584041" cy="646331"/>
          </a:xfrm>
          <a:prstGeom prst="rect">
            <a:avLst/>
          </a:prstGeom>
          <a:noFill/>
        </p:spPr>
        <p:txBody>
          <a:bodyPr wrap="none" rtlCol="0">
            <a:spAutoFit/>
          </a:bodyPr>
          <a:lstStyle/>
          <a:p>
            <a:r>
              <a:rPr lang="en-VN" sz="3600" dirty="0">
                <a:latin typeface="+mj-lt"/>
              </a:rPr>
              <a:t>EVERYTHING</a:t>
            </a:r>
          </a:p>
        </p:txBody>
      </p:sp>
    </p:spTree>
    <p:extLst>
      <p:ext uri="{BB962C8B-B14F-4D97-AF65-F5344CB8AC3E}">
        <p14:creationId xmlns:p14="http://schemas.microsoft.com/office/powerpoint/2010/main" val="4203369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C066-D31A-C846-85A4-2D340A42A606}"/>
              </a:ext>
            </a:extLst>
          </p:cNvPr>
          <p:cNvSpPr>
            <a:spLocks noGrp="1"/>
          </p:cNvSpPr>
          <p:nvPr>
            <p:ph type="title"/>
          </p:nvPr>
        </p:nvSpPr>
        <p:spPr/>
        <p:txBody>
          <a:bodyPr/>
          <a:lstStyle/>
          <a:p>
            <a:r>
              <a:rPr lang="en-VN" dirty="0"/>
              <a:t>The contract between both teams</a:t>
            </a:r>
          </a:p>
        </p:txBody>
      </p:sp>
      <p:sp>
        <p:nvSpPr>
          <p:cNvPr id="3" name="Content Placeholder 2">
            <a:extLst>
              <a:ext uri="{FF2B5EF4-FFF2-40B4-BE49-F238E27FC236}">
                <a16:creationId xmlns:a16="http://schemas.microsoft.com/office/drawing/2014/main" id="{F2D57CF3-DE22-8B48-BA83-A5026595C976}"/>
              </a:ext>
            </a:extLst>
          </p:cNvPr>
          <p:cNvSpPr>
            <a:spLocks noGrp="1"/>
          </p:cNvSpPr>
          <p:nvPr>
            <p:ph idx="1"/>
          </p:nvPr>
        </p:nvSpPr>
        <p:spPr/>
        <p:txBody>
          <a:bodyPr/>
          <a:lstStyle/>
          <a:p>
            <a:pPr marL="0" indent="0">
              <a:buNone/>
            </a:pPr>
            <a:r>
              <a:rPr lang="en-VN" sz="1800" dirty="0"/>
              <a:t>1. Buy button</a:t>
            </a:r>
          </a:p>
          <a:p>
            <a:r>
              <a:rPr lang="en-US" sz="1800" dirty="0"/>
              <a:t>tag-name: </a:t>
            </a:r>
            <a:r>
              <a:rPr lang="en-US" sz="1800" b="1" dirty="0"/>
              <a:t>checkout-buy </a:t>
            </a:r>
          </a:p>
          <a:p>
            <a:r>
              <a:rPr lang="en-US" sz="1800" dirty="0"/>
              <a:t>attributes: </a:t>
            </a:r>
            <a:r>
              <a:rPr lang="en-US" sz="1800" b="1" dirty="0" err="1"/>
              <a:t>sku</a:t>
            </a:r>
            <a:r>
              <a:rPr lang="en-US" sz="1800" b="1" dirty="0"/>
              <a:t>=[</a:t>
            </a:r>
            <a:r>
              <a:rPr lang="en-US" sz="1800" b="1" dirty="0" err="1"/>
              <a:t>sku</a:t>
            </a:r>
            <a:r>
              <a:rPr lang="en-US" sz="1800" b="1" dirty="0"/>
              <a:t>] </a:t>
            </a:r>
          </a:p>
          <a:p>
            <a:r>
              <a:rPr lang="en-US" sz="1800" dirty="0"/>
              <a:t>example: </a:t>
            </a:r>
            <a:r>
              <a:rPr lang="en-US" sz="1800" b="1" dirty="0"/>
              <a:t>&lt;checkout-buy </a:t>
            </a:r>
            <a:r>
              <a:rPr lang="en-US" sz="1800" b="1" dirty="0" err="1"/>
              <a:t>sku</a:t>
            </a:r>
            <a:r>
              <a:rPr lang="en-US" sz="1800" b="1" dirty="0"/>
              <a:t>="</a:t>
            </a:r>
            <a:r>
              <a:rPr lang="en-US" sz="1800" b="1" dirty="0" err="1"/>
              <a:t>porsche</a:t>
            </a:r>
            <a:r>
              <a:rPr lang="en-US" sz="1800" b="1" dirty="0"/>
              <a:t>"&gt;&lt;/checkout-buy&gt;</a:t>
            </a:r>
            <a:endParaRPr lang="en-VN" sz="1800" b="1" dirty="0"/>
          </a:p>
          <a:p>
            <a:endParaRPr lang="en-VN" dirty="0"/>
          </a:p>
          <a:p>
            <a:pPr marL="0" indent="0">
              <a:buNone/>
            </a:pPr>
            <a:r>
              <a:rPr lang="en-VN" sz="1800" dirty="0"/>
              <a:t>2. Required JS &amp; CSS assets references</a:t>
            </a:r>
          </a:p>
          <a:p>
            <a:r>
              <a:rPr lang="en-US" sz="1800" dirty="0">
                <a:hlinkClick r:id="rId2"/>
              </a:rPr>
              <a:t>http://localhost:3003/static/fragment.css</a:t>
            </a:r>
            <a:endParaRPr lang="en-US" sz="1800" dirty="0"/>
          </a:p>
          <a:p>
            <a:r>
              <a:rPr lang="en-US" sz="1800" dirty="0">
                <a:hlinkClick r:id="rId3"/>
              </a:rPr>
              <a:t>http://localhost:3003/static/fragment.js</a:t>
            </a:r>
            <a:endParaRPr lang="en-US" sz="1800" dirty="0"/>
          </a:p>
        </p:txBody>
      </p:sp>
    </p:spTree>
    <p:extLst>
      <p:ext uri="{BB962C8B-B14F-4D97-AF65-F5344CB8AC3E}">
        <p14:creationId xmlns:p14="http://schemas.microsoft.com/office/powerpoint/2010/main" val="153636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48CE-E639-6B43-BCE2-F7FE68BB71A4}"/>
              </a:ext>
            </a:extLst>
          </p:cNvPr>
          <p:cNvSpPr>
            <a:spLocks noGrp="1"/>
          </p:cNvSpPr>
          <p:nvPr>
            <p:ph type="title"/>
          </p:nvPr>
        </p:nvSpPr>
        <p:spPr/>
        <p:txBody>
          <a:bodyPr/>
          <a:lstStyle/>
          <a:p>
            <a:r>
              <a:rPr lang="en-VN" dirty="0"/>
              <a:t>Composition via Web Components</a:t>
            </a:r>
          </a:p>
        </p:txBody>
      </p:sp>
      <p:pic>
        <p:nvPicPr>
          <p:cNvPr id="5" name="Content Placeholder 4" descr="Text&#10;&#10;Description automatically generated">
            <a:extLst>
              <a:ext uri="{FF2B5EF4-FFF2-40B4-BE49-F238E27FC236}">
                <a16:creationId xmlns:a16="http://schemas.microsoft.com/office/drawing/2014/main" id="{C7E91A16-A016-7340-B87B-1707D547E8A6}"/>
              </a:ext>
            </a:extLst>
          </p:cNvPr>
          <p:cNvPicPr>
            <a:picLocks noGrp="1" noChangeAspect="1"/>
          </p:cNvPicPr>
          <p:nvPr>
            <p:ph idx="1"/>
          </p:nvPr>
        </p:nvPicPr>
        <p:blipFill>
          <a:blip r:embed="rId3"/>
          <a:stretch>
            <a:fillRect/>
          </a:stretch>
        </p:blipFill>
        <p:spPr>
          <a:xfrm>
            <a:off x="916257" y="1918025"/>
            <a:ext cx="4951042" cy="2783718"/>
          </a:xfrm>
        </p:spPr>
      </p:pic>
      <p:pic>
        <p:nvPicPr>
          <p:cNvPr id="6" name="Picture 5">
            <a:extLst>
              <a:ext uri="{FF2B5EF4-FFF2-40B4-BE49-F238E27FC236}">
                <a16:creationId xmlns:a16="http://schemas.microsoft.com/office/drawing/2014/main" id="{3053E78B-F18D-494C-AA6D-489DF88AD412}"/>
              </a:ext>
            </a:extLst>
          </p:cNvPr>
          <p:cNvPicPr>
            <a:picLocks noChangeAspect="1"/>
          </p:cNvPicPr>
          <p:nvPr/>
        </p:nvPicPr>
        <p:blipFill>
          <a:blip r:embed="rId4"/>
          <a:stretch>
            <a:fillRect/>
          </a:stretch>
        </p:blipFill>
        <p:spPr>
          <a:xfrm>
            <a:off x="6046895" y="3302599"/>
            <a:ext cx="5306905" cy="2615948"/>
          </a:xfrm>
          <a:prstGeom prst="rect">
            <a:avLst/>
          </a:prstGeom>
        </p:spPr>
      </p:pic>
    </p:spTree>
    <p:extLst>
      <p:ext uri="{BB962C8B-B14F-4D97-AF65-F5344CB8AC3E}">
        <p14:creationId xmlns:p14="http://schemas.microsoft.com/office/powerpoint/2010/main" val="1537987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ABC0-EFE0-E84C-A86D-33E8934225F6}"/>
              </a:ext>
            </a:extLst>
          </p:cNvPr>
          <p:cNvSpPr>
            <a:spLocks noGrp="1"/>
          </p:cNvSpPr>
          <p:nvPr>
            <p:ph type="title"/>
          </p:nvPr>
        </p:nvSpPr>
        <p:spPr/>
        <p:txBody>
          <a:bodyPr/>
          <a:lstStyle/>
          <a:p>
            <a:r>
              <a:rPr lang="en-VN" dirty="0"/>
              <a:t>Client-side composition using Web Components in the application</a:t>
            </a:r>
          </a:p>
        </p:txBody>
      </p:sp>
      <p:pic>
        <p:nvPicPr>
          <p:cNvPr id="5" name="Content Placeholder 4" descr="Graphical user interface, text&#10;&#10;Description automatically generated">
            <a:extLst>
              <a:ext uri="{FF2B5EF4-FFF2-40B4-BE49-F238E27FC236}">
                <a16:creationId xmlns:a16="http://schemas.microsoft.com/office/drawing/2014/main" id="{5D124B93-FDE8-4A40-AA72-977231AE5A2E}"/>
              </a:ext>
            </a:extLst>
          </p:cNvPr>
          <p:cNvPicPr>
            <a:picLocks noGrp="1" noChangeAspect="1"/>
          </p:cNvPicPr>
          <p:nvPr>
            <p:ph idx="1"/>
          </p:nvPr>
        </p:nvPicPr>
        <p:blipFill>
          <a:blip r:embed="rId2"/>
          <a:stretch>
            <a:fillRect/>
          </a:stretch>
        </p:blipFill>
        <p:spPr>
          <a:xfrm>
            <a:off x="2064401" y="1825625"/>
            <a:ext cx="8063197" cy="4351338"/>
          </a:xfrm>
        </p:spPr>
      </p:pic>
    </p:spTree>
    <p:extLst>
      <p:ext uri="{BB962C8B-B14F-4D97-AF65-F5344CB8AC3E}">
        <p14:creationId xmlns:p14="http://schemas.microsoft.com/office/powerpoint/2010/main" val="2724862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CDEF-30BD-0249-9117-9ECFED6C5885}"/>
              </a:ext>
            </a:extLst>
          </p:cNvPr>
          <p:cNvSpPr>
            <a:spLocks noGrp="1"/>
          </p:cNvSpPr>
          <p:nvPr>
            <p:ph type="title"/>
          </p:nvPr>
        </p:nvSpPr>
        <p:spPr/>
        <p:txBody>
          <a:bodyPr/>
          <a:lstStyle/>
          <a:p>
            <a:r>
              <a:rPr lang="en-VN" dirty="0"/>
              <a:t>Style isolation using Shadow DOM</a:t>
            </a:r>
          </a:p>
        </p:txBody>
      </p:sp>
      <p:pic>
        <p:nvPicPr>
          <p:cNvPr id="5" name="Content Placeholder 4" descr="Text&#10;&#10;Description automatically generated">
            <a:hlinkClick r:id="rId3"/>
            <a:extLst>
              <a:ext uri="{FF2B5EF4-FFF2-40B4-BE49-F238E27FC236}">
                <a16:creationId xmlns:a16="http://schemas.microsoft.com/office/drawing/2014/main" id="{53AE08EF-2039-7948-B1FF-9BFEE063E197}"/>
              </a:ext>
            </a:extLst>
          </p:cNvPr>
          <p:cNvPicPr>
            <a:picLocks noGrp="1" noChangeAspect="1"/>
          </p:cNvPicPr>
          <p:nvPr>
            <p:ph idx="1"/>
          </p:nvPr>
        </p:nvPicPr>
        <p:blipFill>
          <a:blip r:embed="rId4"/>
          <a:stretch>
            <a:fillRect/>
          </a:stretch>
        </p:blipFill>
        <p:spPr>
          <a:xfrm>
            <a:off x="3786692" y="1645461"/>
            <a:ext cx="4442010" cy="4531502"/>
          </a:xfrm>
        </p:spPr>
      </p:pic>
    </p:spTree>
    <p:extLst>
      <p:ext uri="{BB962C8B-B14F-4D97-AF65-F5344CB8AC3E}">
        <p14:creationId xmlns:p14="http://schemas.microsoft.com/office/powerpoint/2010/main" val="1776565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E30F-1FC1-5F42-A8BD-892FFEC0780F}"/>
              </a:ext>
            </a:extLst>
          </p:cNvPr>
          <p:cNvSpPr>
            <a:spLocks noGrp="1"/>
          </p:cNvSpPr>
          <p:nvPr>
            <p:ph type="title"/>
          </p:nvPr>
        </p:nvSpPr>
        <p:spPr/>
        <p:txBody>
          <a:bodyPr/>
          <a:lstStyle/>
          <a:p>
            <a:r>
              <a:rPr lang="en-VN" dirty="0"/>
              <a:t>Style isolation using Shadow DOM in the application</a:t>
            </a:r>
          </a:p>
        </p:txBody>
      </p:sp>
      <p:pic>
        <p:nvPicPr>
          <p:cNvPr id="5" name="Content Placeholder 4" descr="Graphical user interface&#10;&#10;Description automatically generated">
            <a:extLst>
              <a:ext uri="{FF2B5EF4-FFF2-40B4-BE49-F238E27FC236}">
                <a16:creationId xmlns:a16="http://schemas.microsoft.com/office/drawing/2014/main" id="{1EF70569-9E06-704A-96D0-84CCCCD79F9A}"/>
              </a:ext>
            </a:extLst>
          </p:cNvPr>
          <p:cNvPicPr>
            <a:picLocks noGrp="1" noChangeAspect="1"/>
          </p:cNvPicPr>
          <p:nvPr>
            <p:ph idx="1"/>
          </p:nvPr>
        </p:nvPicPr>
        <p:blipFill>
          <a:blip r:embed="rId2"/>
          <a:stretch>
            <a:fillRect/>
          </a:stretch>
        </p:blipFill>
        <p:spPr>
          <a:xfrm>
            <a:off x="2102110" y="1825625"/>
            <a:ext cx="7987779" cy="4351338"/>
          </a:xfrm>
        </p:spPr>
      </p:pic>
    </p:spTree>
    <p:extLst>
      <p:ext uri="{BB962C8B-B14F-4D97-AF65-F5344CB8AC3E}">
        <p14:creationId xmlns:p14="http://schemas.microsoft.com/office/powerpoint/2010/main" val="3872312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1907-9DC6-564F-8AE8-0DEA3AE42DB4}"/>
              </a:ext>
            </a:extLst>
          </p:cNvPr>
          <p:cNvSpPr>
            <a:spLocks noGrp="1"/>
          </p:cNvSpPr>
          <p:nvPr>
            <p:ph type="title"/>
          </p:nvPr>
        </p:nvSpPr>
        <p:spPr/>
        <p:txBody>
          <a:bodyPr/>
          <a:lstStyle/>
          <a:p>
            <a:r>
              <a:rPr lang="en-US" dirty="0"/>
              <a:t>Web Components in comparison to other integration techniques</a:t>
            </a:r>
            <a:endParaRPr lang="en-VN" dirty="0"/>
          </a:p>
        </p:txBody>
      </p:sp>
      <p:pic>
        <p:nvPicPr>
          <p:cNvPr id="5" name="Content Placeholder 4" descr="Diagram&#10;&#10;Description automatically generated with medium confidence">
            <a:extLst>
              <a:ext uri="{FF2B5EF4-FFF2-40B4-BE49-F238E27FC236}">
                <a16:creationId xmlns:a16="http://schemas.microsoft.com/office/drawing/2014/main" id="{1AA6A8AC-0F97-D844-9BE5-8719D086A63B}"/>
              </a:ext>
            </a:extLst>
          </p:cNvPr>
          <p:cNvPicPr>
            <a:picLocks noGrp="1" noChangeAspect="1"/>
          </p:cNvPicPr>
          <p:nvPr>
            <p:ph idx="1"/>
          </p:nvPr>
        </p:nvPicPr>
        <p:blipFill>
          <a:blip r:embed="rId3"/>
          <a:stretch>
            <a:fillRect/>
          </a:stretch>
        </p:blipFill>
        <p:spPr>
          <a:xfrm>
            <a:off x="2064773" y="1825625"/>
            <a:ext cx="8062454" cy="4351338"/>
          </a:xfrm>
        </p:spPr>
      </p:pic>
    </p:spTree>
    <p:extLst>
      <p:ext uri="{BB962C8B-B14F-4D97-AF65-F5344CB8AC3E}">
        <p14:creationId xmlns:p14="http://schemas.microsoft.com/office/powerpoint/2010/main" val="3013755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3CE58-C955-3647-AD3A-5D94B2069CC6}"/>
              </a:ext>
            </a:extLst>
          </p:cNvPr>
          <p:cNvSpPr>
            <a:spLocks noGrp="1"/>
          </p:cNvSpPr>
          <p:nvPr>
            <p:ph type="title"/>
          </p:nvPr>
        </p:nvSpPr>
        <p:spPr/>
        <p:txBody>
          <a:bodyPr/>
          <a:lstStyle/>
          <a:p>
            <a:r>
              <a:rPr lang="en-VN" dirty="0"/>
              <a:t>Client-side routing and the application shell</a:t>
            </a:r>
          </a:p>
        </p:txBody>
      </p:sp>
      <p:pic>
        <p:nvPicPr>
          <p:cNvPr id="5" name="Content Placeholder 4" descr="Diagram&#10;&#10;Description automatically generated">
            <a:extLst>
              <a:ext uri="{FF2B5EF4-FFF2-40B4-BE49-F238E27FC236}">
                <a16:creationId xmlns:a16="http://schemas.microsoft.com/office/drawing/2014/main" id="{BCDA7D1C-1342-194A-A078-8BF265221832}"/>
              </a:ext>
            </a:extLst>
          </p:cNvPr>
          <p:cNvPicPr>
            <a:picLocks noGrp="1" noChangeAspect="1"/>
          </p:cNvPicPr>
          <p:nvPr>
            <p:ph idx="1"/>
          </p:nvPr>
        </p:nvPicPr>
        <p:blipFill>
          <a:blip r:embed="rId3"/>
          <a:stretch>
            <a:fillRect/>
          </a:stretch>
        </p:blipFill>
        <p:spPr>
          <a:xfrm>
            <a:off x="2158853" y="1954029"/>
            <a:ext cx="7873200" cy="3042885"/>
          </a:xfrm>
        </p:spPr>
      </p:pic>
    </p:spTree>
    <p:extLst>
      <p:ext uri="{BB962C8B-B14F-4D97-AF65-F5344CB8AC3E}">
        <p14:creationId xmlns:p14="http://schemas.microsoft.com/office/powerpoint/2010/main" val="2779154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65B9-AFB4-7D40-B398-494C2AF4C2EC}"/>
              </a:ext>
            </a:extLst>
          </p:cNvPr>
          <p:cNvSpPr>
            <a:spLocks noGrp="1"/>
          </p:cNvSpPr>
          <p:nvPr>
            <p:ph type="title"/>
          </p:nvPr>
        </p:nvSpPr>
        <p:spPr/>
        <p:txBody>
          <a:bodyPr/>
          <a:lstStyle/>
          <a:p>
            <a:r>
              <a:rPr lang="en-VN" dirty="0"/>
              <a:t>Unified Single-Page Application</a:t>
            </a:r>
          </a:p>
        </p:txBody>
      </p:sp>
      <p:pic>
        <p:nvPicPr>
          <p:cNvPr id="5" name="Content Placeholder 4" descr="Diagram, timeline&#10;&#10;Description automatically generated">
            <a:extLst>
              <a:ext uri="{FF2B5EF4-FFF2-40B4-BE49-F238E27FC236}">
                <a16:creationId xmlns:a16="http://schemas.microsoft.com/office/drawing/2014/main" id="{4819BC8B-0D84-9A4B-ACC7-18F4BF2AA2F8}"/>
              </a:ext>
            </a:extLst>
          </p:cNvPr>
          <p:cNvPicPr>
            <a:picLocks noGrp="1" noChangeAspect="1"/>
          </p:cNvPicPr>
          <p:nvPr>
            <p:ph idx="1"/>
          </p:nvPr>
        </p:nvPicPr>
        <p:blipFill>
          <a:blip r:embed="rId3"/>
          <a:stretch>
            <a:fillRect/>
          </a:stretch>
        </p:blipFill>
        <p:spPr>
          <a:xfrm>
            <a:off x="2159400" y="1817590"/>
            <a:ext cx="7873200" cy="3222820"/>
          </a:xfrm>
        </p:spPr>
      </p:pic>
    </p:spTree>
    <p:extLst>
      <p:ext uri="{BB962C8B-B14F-4D97-AF65-F5344CB8AC3E}">
        <p14:creationId xmlns:p14="http://schemas.microsoft.com/office/powerpoint/2010/main" val="2785921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3A6D-B844-4144-B582-54524BBEF394}"/>
              </a:ext>
            </a:extLst>
          </p:cNvPr>
          <p:cNvSpPr>
            <a:spLocks noGrp="1"/>
          </p:cNvSpPr>
          <p:nvPr>
            <p:ph type="title"/>
          </p:nvPr>
        </p:nvSpPr>
        <p:spPr/>
        <p:txBody>
          <a:bodyPr/>
          <a:lstStyle/>
          <a:p>
            <a:r>
              <a:rPr lang="en-VN" dirty="0"/>
              <a:t>The app shell</a:t>
            </a:r>
          </a:p>
        </p:txBody>
      </p:sp>
      <p:pic>
        <p:nvPicPr>
          <p:cNvPr id="5" name="Content Placeholder 4" descr="Diagram&#10;&#10;Description automatically generated">
            <a:extLst>
              <a:ext uri="{FF2B5EF4-FFF2-40B4-BE49-F238E27FC236}">
                <a16:creationId xmlns:a16="http://schemas.microsoft.com/office/drawing/2014/main" id="{A3940615-D463-0B4C-B00A-286366AAC1A4}"/>
              </a:ext>
            </a:extLst>
          </p:cNvPr>
          <p:cNvPicPr>
            <a:picLocks noGrp="1" noChangeAspect="1"/>
          </p:cNvPicPr>
          <p:nvPr>
            <p:ph idx="1"/>
          </p:nvPr>
        </p:nvPicPr>
        <p:blipFill>
          <a:blip r:embed="rId3"/>
          <a:stretch>
            <a:fillRect/>
          </a:stretch>
        </p:blipFill>
        <p:spPr>
          <a:xfrm>
            <a:off x="3331778" y="1686719"/>
            <a:ext cx="5145471" cy="4308475"/>
          </a:xfrm>
        </p:spPr>
      </p:pic>
    </p:spTree>
    <p:extLst>
      <p:ext uri="{BB962C8B-B14F-4D97-AF65-F5344CB8AC3E}">
        <p14:creationId xmlns:p14="http://schemas.microsoft.com/office/powerpoint/2010/main" val="1867354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F030-CD9D-8548-A2F2-367E8F4C19F1}"/>
              </a:ext>
            </a:extLst>
          </p:cNvPr>
          <p:cNvSpPr>
            <a:spLocks noGrp="1"/>
          </p:cNvSpPr>
          <p:nvPr>
            <p:ph type="title"/>
          </p:nvPr>
        </p:nvSpPr>
        <p:spPr/>
        <p:txBody>
          <a:bodyPr/>
          <a:lstStyle/>
          <a:p>
            <a:r>
              <a:rPr lang="en-VN" dirty="0"/>
              <a:t>Single-spa app shell</a:t>
            </a:r>
          </a:p>
        </p:txBody>
      </p:sp>
      <p:pic>
        <p:nvPicPr>
          <p:cNvPr id="5" name="Content Placeholder 4" descr="Graphical user interface, application&#10;&#10;Description automatically generated">
            <a:hlinkClick r:id="rId3"/>
            <a:extLst>
              <a:ext uri="{FF2B5EF4-FFF2-40B4-BE49-F238E27FC236}">
                <a16:creationId xmlns:a16="http://schemas.microsoft.com/office/drawing/2014/main" id="{9A72081D-58F8-6049-BB6D-794EF472ABC3}"/>
              </a:ext>
            </a:extLst>
          </p:cNvPr>
          <p:cNvPicPr>
            <a:picLocks noGrp="1" noChangeAspect="1"/>
          </p:cNvPicPr>
          <p:nvPr>
            <p:ph idx="1"/>
          </p:nvPr>
        </p:nvPicPr>
        <p:blipFill>
          <a:blip r:embed="rId4"/>
          <a:stretch>
            <a:fillRect/>
          </a:stretch>
        </p:blipFill>
        <p:spPr>
          <a:xfrm>
            <a:off x="2737115" y="1690688"/>
            <a:ext cx="6717769" cy="3852017"/>
          </a:xfrm>
        </p:spPr>
      </p:pic>
    </p:spTree>
    <p:extLst>
      <p:ext uri="{BB962C8B-B14F-4D97-AF65-F5344CB8AC3E}">
        <p14:creationId xmlns:p14="http://schemas.microsoft.com/office/powerpoint/2010/main" val="331723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498A-0C75-044C-80A7-4334B75858D5}"/>
              </a:ext>
            </a:extLst>
          </p:cNvPr>
          <p:cNvSpPr>
            <a:spLocks noGrp="1"/>
          </p:cNvSpPr>
          <p:nvPr>
            <p:ph type="title"/>
          </p:nvPr>
        </p:nvSpPr>
        <p:spPr/>
        <p:txBody>
          <a:bodyPr/>
          <a:lstStyle/>
          <a:p>
            <a:r>
              <a:rPr lang="en-VN" dirty="0"/>
              <a:t>Scaling our application</a:t>
            </a:r>
          </a:p>
        </p:txBody>
      </p:sp>
      <p:pic>
        <p:nvPicPr>
          <p:cNvPr id="47" name="Content Placeholder 46" descr="Question Mark with solid fill">
            <a:extLst>
              <a:ext uri="{FF2B5EF4-FFF2-40B4-BE49-F238E27FC236}">
                <a16:creationId xmlns:a16="http://schemas.microsoft.com/office/drawing/2014/main" id="{A9639575-86F1-B94C-A31E-C46F0F8F0396}"/>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649789">
            <a:off x="9117575" y="5079341"/>
            <a:ext cx="363226" cy="363226"/>
          </a:xfrm>
        </p:spPr>
      </p:pic>
      <p:sp>
        <p:nvSpPr>
          <p:cNvPr id="4" name="Oval 3">
            <a:extLst>
              <a:ext uri="{FF2B5EF4-FFF2-40B4-BE49-F238E27FC236}">
                <a16:creationId xmlns:a16="http://schemas.microsoft.com/office/drawing/2014/main" id="{F4D44E3C-E001-EE44-8F72-6BA0DA9E7E53}"/>
              </a:ext>
            </a:extLst>
          </p:cNvPr>
          <p:cNvSpPr/>
          <p:nvPr/>
        </p:nvSpPr>
        <p:spPr>
          <a:xfrm>
            <a:off x="1865870" y="2409567"/>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7" name="Oval 6">
            <a:extLst>
              <a:ext uri="{FF2B5EF4-FFF2-40B4-BE49-F238E27FC236}">
                <a16:creationId xmlns:a16="http://schemas.microsoft.com/office/drawing/2014/main" id="{525F3ED9-56C9-D646-9247-ED2102C2A20E}"/>
              </a:ext>
            </a:extLst>
          </p:cNvPr>
          <p:cNvSpPr/>
          <p:nvPr/>
        </p:nvSpPr>
        <p:spPr>
          <a:xfrm>
            <a:off x="1828800" y="3632886"/>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Monolith</a:t>
            </a:r>
          </a:p>
        </p:txBody>
      </p:sp>
      <p:sp>
        <p:nvSpPr>
          <p:cNvPr id="8" name="Oval 7">
            <a:extLst>
              <a:ext uri="{FF2B5EF4-FFF2-40B4-BE49-F238E27FC236}">
                <a16:creationId xmlns:a16="http://schemas.microsoft.com/office/drawing/2014/main" id="{EE264052-6320-6443-AD80-2983BA1F7D1F}"/>
              </a:ext>
            </a:extLst>
          </p:cNvPr>
          <p:cNvSpPr/>
          <p:nvPr/>
        </p:nvSpPr>
        <p:spPr>
          <a:xfrm>
            <a:off x="1826389" y="4831491"/>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SPA</a:t>
            </a:r>
          </a:p>
        </p:txBody>
      </p:sp>
      <p:sp>
        <p:nvSpPr>
          <p:cNvPr id="12" name="Oval 11">
            <a:extLst>
              <a:ext uri="{FF2B5EF4-FFF2-40B4-BE49-F238E27FC236}">
                <a16:creationId xmlns:a16="http://schemas.microsoft.com/office/drawing/2014/main" id="{33A29EEF-5B9A-714E-AD4B-669571E06B3E}"/>
              </a:ext>
            </a:extLst>
          </p:cNvPr>
          <p:cNvSpPr/>
          <p:nvPr/>
        </p:nvSpPr>
        <p:spPr>
          <a:xfrm>
            <a:off x="5881816" y="2125361"/>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cxnSp>
        <p:nvCxnSpPr>
          <p:cNvPr id="14" name="Straight Connector 13">
            <a:extLst>
              <a:ext uri="{FF2B5EF4-FFF2-40B4-BE49-F238E27FC236}">
                <a16:creationId xmlns:a16="http://schemas.microsoft.com/office/drawing/2014/main" id="{95C5F790-DAD8-9145-848C-0E0DA79D25DC}"/>
              </a:ext>
            </a:extLst>
          </p:cNvPr>
          <p:cNvCxnSpPr>
            <a:cxnSpLocks/>
          </p:cNvCxnSpPr>
          <p:nvPr/>
        </p:nvCxnSpPr>
        <p:spPr>
          <a:xfrm>
            <a:off x="2594919" y="3237470"/>
            <a:ext cx="0" cy="37070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9D41ABA-DF05-134A-8839-744C2D749CCD}"/>
              </a:ext>
            </a:extLst>
          </p:cNvPr>
          <p:cNvCxnSpPr>
            <a:cxnSpLocks/>
          </p:cNvCxnSpPr>
          <p:nvPr/>
        </p:nvCxnSpPr>
        <p:spPr>
          <a:xfrm>
            <a:off x="2594919" y="4448432"/>
            <a:ext cx="0" cy="37070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E7258E5-DADB-2A44-BF36-61416EAEF142}"/>
              </a:ext>
            </a:extLst>
          </p:cNvPr>
          <p:cNvSpPr/>
          <p:nvPr/>
        </p:nvSpPr>
        <p:spPr>
          <a:xfrm>
            <a:off x="7673545" y="1816440"/>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23" name="Oval 22">
            <a:extLst>
              <a:ext uri="{FF2B5EF4-FFF2-40B4-BE49-F238E27FC236}">
                <a16:creationId xmlns:a16="http://schemas.microsoft.com/office/drawing/2014/main" id="{668CCF46-CD7C-374C-A192-0E87544A3444}"/>
              </a:ext>
            </a:extLst>
          </p:cNvPr>
          <p:cNvSpPr/>
          <p:nvPr/>
        </p:nvSpPr>
        <p:spPr>
          <a:xfrm>
            <a:off x="9564128" y="2137718"/>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24" name="Oval 23">
            <a:extLst>
              <a:ext uri="{FF2B5EF4-FFF2-40B4-BE49-F238E27FC236}">
                <a16:creationId xmlns:a16="http://schemas.microsoft.com/office/drawing/2014/main" id="{0473B0DD-1052-C34C-951A-D40C0DDEB079}"/>
              </a:ext>
            </a:extLst>
          </p:cNvPr>
          <p:cNvSpPr/>
          <p:nvPr/>
        </p:nvSpPr>
        <p:spPr>
          <a:xfrm>
            <a:off x="5825181" y="3416643"/>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25" name="Oval 24">
            <a:extLst>
              <a:ext uri="{FF2B5EF4-FFF2-40B4-BE49-F238E27FC236}">
                <a16:creationId xmlns:a16="http://schemas.microsoft.com/office/drawing/2014/main" id="{F1D9029C-B493-C14D-9F60-9A0080B6DE4C}"/>
              </a:ext>
            </a:extLst>
          </p:cNvPr>
          <p:cNvSpPr/>
          <p:nvPr/>
        </p:nvSpPr>
        <p:spPr>
          <a:xfrm>
            <a:off x="7765192" y="2965618"/>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26" name="Oval 25">
            <a:extLst>
              <a:ext uri="{FF2B5EF4-FFF2-40B4-BE49-F238E27FC236}">
                <a16:creationId xmlns:a16="http://schemas.microsoft.com/office/drawing/2014/main" id="{A3EF531B-4320-734B-BA5F-C8858F46B970}"/>
              </a:ext>
            </a:extLst>
          </p:cNvPr>
          <p:cNvSpPr/>
          <p:nvPr/>
        </p:nvSpPr>
        <p:spPr>
          <a:xfrm>
            <a:off x="9597081" y="3441353"/>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27" name="Oval 26">
            <a:extLst>
              <a:ext uri="{FF2B5EF4-FFF2-40B4-BE49-F238E27FC236}">
                <a16:creationId xmlns:a16="http://schemas.microsoft.com/office/drawing/2014/main" id="{2BA3475E-27DE-844C-81B4-76224FCCBA4F}"/>
              </a:ext>
            </a:extLst>
          </p:cNvPr>
          <p:cNvSpPr/>
          <p:nvPr/>
        </p:nvSpPr>
        <p:spPr>
          <a:xfrm>
            <a:off x="7772400" y="4263081"/>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API Gateway</a:t>
            </a:r>
          </a:p>
        </p:txBody>
      </p:sp>
      <p:sp>
        <p:nvSpPr>
          <p:cNvPr id="28" name="Oval 27">
            <a:extLst>
              <a:ext uri="{FF2B5EF4-FFF2-40B4-BE49-F238E27FC236}">
                <a16:creationId xmlns:a16="http://schemas.microsoft.com/office/drawing/2014/main" id="{B621EF7E-32B8-6440-B66F-98CB22C67C7D}"/>
              </a:ext>
            </a:extLst>
          </p:cNvPr>
          <p:cNvSpPr/>
          <p:nvPr/>
        </p:nvSpPr>
        <p:spPr>
          <a:xfrm>
            <a:off x="7797114" y="5363860"/>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SPA</a:t>
            </a:r>
          </a:p>
        </p:txBody>
      </p:sp>
      <p:cxnSp>
        <p:nvCxnSpPr>
          <p:cNvPr id="29" name="Straight Connector 28">
            <a:extLst>
              <a:ext uri="{FF2B5EF4-FFF2-40B4-BE49-F238E27FC236}">
                <a16:creationId xmlns:a16="http://schemas.microsoft.com/office/drawing/2014/main" id="{CC5BE4C1-E36F-7A43-A6C0-78CBBC549FC1}"/>
              </a:ext>
            </a:extLst>
          </p:cNvPr>
          <p:cNvCxnSpPr>
            <a:cxnSpLocks/>
            <a:endCxn id="24" idx="0"/>
          </p:cNvCxnSpPr>
          <p:nvPr/>
        </p:nvCxnSpPr>
        <p:spPr>
          <a:xfrm>
            <a:off x="6640727" y="2962449"/>
            <a:ext cx="0" cy="45419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84E864F-DF49-8145-BD5A-6CB4E5077FBD}"/>
              </a:ext>
            </a:extLst>
          </p:cNvPr>
          <p:cNvCxnSpPr>
            <a:cxnSpLocks/>
          </p:cNvCxnSpPr>
          <p:nvPr/>
        </p:nvCxnSpPr>
        <p:spPr>
          <a:xfrm>
            <a:off x="8494241" y="2641174"/>
            <a:ext cx="0" cy="312090"/>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BEC758-74C1-444E-AAAD-378EED12AC02}"/>
              </a:ext>
            </a:extLst>
          </p:cNvPr>
          <p:cNvCxnSpPr>
            <a:cxnSpLocks/>
          </p:cNvCxnSpPr>
          <p:nvPr/>
        </p:nvCxnSpPr>
        <p:spPr>
          <a:xfrm>
            <a:off x="10347755" y="2937736"/>
            <a:ext cx="7205" cy="49126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96DF6BF-C6E2-1E4C-9D13-F3642B7E410D}"/>
              </a:ext>
            </a:extLst>
          </p:cNvPr>
          <p:cNvCxnSpPr>
            <a:cxnSpLocks/>
          </p:cNvCxnSpPr>
          <p:nvPr/>
        </p:nvCxnSpPr>
        <p:spPr>
          <a:xfrm>
            <a:off x="8605451" y="3802708"/>
            <a:ext cx="0" cy="45419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FBEFE1F-F31E-4446-A0FF-485A2ABC7A04}"/>
              </a:ext>
            </a:extLst>
          </p:cNvPr>
          <p:cNvCxnSpPr>
            <a:cxnSpLocks/>
            <a:endCxn id="27" idx="2"/>
          </p:cNvCxnSpPr>
          <p:nvPr/>
        </p:nvCxnSpPr>
        <p:spPr>
          <a:xfrm>
            <a:off x="6640726" y="4263081"/>
            <a:ext cx="1131674" cy="41395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09E3376-1683-A24F-92D2-47846FD9574C}"/>
              </a:ext>
            </a:extLst>
          </p:cNvPr>
          <p:cNvCxnSpPr>
            <a:cxnSpLocks/>
            <a:stCxn id="26" idx="4"/>
            <a:endCxn id="27" idx="6"/>
          </p:cNvCxnSpPr>
          <p:nvPr/>
        </p:nvCxnSpPr>
        <p:spPr>
          <a:xfrm flipH="1">
            <a:off x="9403492" y="4269256"/>
            <a:ext cx="1009135" cy="407777"/>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31D316-D862-6D40-9793-E80531019275}"/>
              </a:ext>
            </a:extLst>
          </p:cNvPr>
          <p:cNvCxnSpPr>
            <a:cxnSpLocks/>
          </p:cNvCxnSpPr>
          <p:nvPr/>
        </p:nvCxnSpPr>
        <p:spPr>
          <a:xfrm>
            <a:off x="8580738" y="5100169"/>
            <a:ext cx="0" cy="312090"/>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48" name="Content Placeholder 46" descr="Question Mark with solid fill">
            <a:extLst>
              <a:ext uri="{FF2B5EF4-FFF2-40B4-BE49-F238E27FC236}">
                <a16:creationId xmlns:a16="http://schemas.microsoft.com/office/drawing/2014/main" id="{5FDEED82-D31F-2542-85E5-9F9B2A960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9789">
            <a:off x="9364709" y="5178195"/>
            <a:ext cx="363226" cy="363226"/>
          </a:xfrm>
          <a:prstGeom prst="rect">
            <a:avLst/>
          </a:prstGeom>
        </p:spPr>
      </p:pic>
      <p:pic>
        <p:nvPicPr>
          <p:cNvPr id="49" name="Content Placeholder 46" descr="Question Mark with solid fill">
            <a:extLst>
              <a:ext uri="{FF2B5EF4-FFF2-40B4-BE49-F238E27FC236}">
                <a16:creationId xmlns:a16="http://schemas.microsoft.com/office/drawing/2014/main" id="{B0CCE0A6-DB41-CB47-9BB0-7418892B5B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49789">
            <a:off x="9599487" y="5314118"/>
            <a:ext cx="363226" cy="363226"/>
          </a:xfrm>
          <a:prstGeom prst="rect">
            <a:avLst/>
          </a:prstGeom>
        </p:spPr>
      </p:pic>
    </p:spTree>
    <p:extLst>
      <p:ext uri="{BB962C8B-B14F-4D97-AF65-F5344CB8AC3E}">
        <p14:creationId xmlns:p14="http://schemas.microsoft.com/office/powerpoint/2010/main" val="2334267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D530-3260-C84A-9263-301C3CF5A597}"/>
              </a:ext>
            </a:extLst>
          </p:cNvPr>
          <p:cNvSpPr>
            <a:spLocks noGrp="1"/>
          </p:cNvSpPr>
          <p:nvPr>
            <p:ph type="title"/>
          </p:nvPr>
        </p:nvSpPr>
        <p:spPr/>
        <p:txBody>
          <a:bodyPr/>
          <a:lstStyle/>
          <a:p>
            <a:r>
              <a:rPr lang="en-VN" dirty="0"/>
              <a:t>Composition via single-spa app shell</a:t>
            </a:r>
          </a:p>
        </p:txBody>
      </p:sp>
      <p:pic>
        <p:nvPicPr>
          <p:cNvPr id="5" name="Content Placeholder 4" descr="Text&#10;&#10;Description automatically generated">
            <a:extLst>
              <a:ext uri="{FF2B5EF4-FFF2-40B4-BE49-F238E27FC236}">
                <a16:creationId xmlns:a16="http://schemas.microsoft.com/office/drawing/2014/main" id="{9F44583D-D1C0-7446-B536-665A172AA27C}"/>
              </a:ext>
            </a:extLst>
          </p:cNvPr>
          <p:cNvPicPr>
            <a:picLocks noGrp="1" noChangeAspect="1"/>
          </p:cNvPicPr>
          <p:nvPr>
            <p:ph idx="1"/>
          </p:nvPr>
        </p:nvPicPr>
        <p:blipFill>
          <a:blip r:embed="rId3"/>
          <a:stretch>
            <a:fillRect/>
          </a:stretch>
        </p:blipFill>
        <p:spPr>
          <a:xfrm>
            <a:off x="838200" y="1690688"/>
            <a:ext cx="3364059" cy="4351338"/>
          </a:xfrm>
        </p:spPr>
      </p:pic>
      <p:pic>
        <p:nvPicPr>
          <p:cNvPr id="7" name="Picture 6" descr="Text&#10;&#10;Description automatically generated">
            <a:extLst>
              <a:ext uri="{FF2B5EF4-FFF2-40B4-BE49-F238E27FC236}">
                <a16:creationId xmlns:a16="http://schemas.microsoft.com/office/drawing/2014/main" id="{D2529BF2-498F-854C-8E1C-4C170C4DB7EA}"/>
              </a:ext>
            </a:extLst>
          </p:cNvPr>
          <p:cNvPicPr>
            <a:picLocks noChangeAspect="1"/>
          </p:cNvPicPr>
          <p:nvPr/>
        </p:nvPicPr>
        <p:blipFill>
          <a:blip r:embed="rId4"/>
          <a:stretch>
            <a:fillRect/>
          </a:stretch>
        </p:blipFill>
        <p:spPr>
          <a:xfrm>
            <a:off x="4403886" y="1690688"/>
            <a:ext cx="3374143" cy="3333326"/>
          </a:xfrm>
          <a:prstGeom prst="rect">
            <a:avLst/>
          </a:prstGeom>
        </p:spPr>
      </p:pic>
      <p:pic>
        <p:nvPicPr>
          <p:cNvPr id="9" name="Picture 8" descr="Text&#10;&#10;Description automatically generated">
            <a:extLst>
              <a:ext uri="{FF2B5EF4-FFF2-40B4-BE49-F238E27FC236}">
                <a16:creationId xmlns:a16="http://schemas.microsoft.com/office/drawing/2014/main" id="{0CA70113-611E-CE49-82DD-ACB8CBD4419D}"/>
              </a:ext>
            </a:extLst>
          </p:cNvPr>
          <p:cNvPicPr>
            <a:picLocks noChangeAspect="1"/>
          </p:cNvPicPr>
          <p:nvPr/>
        </p:nvPicPr>
        <p:blipFill>
          <a:blip r:embed="rId5"/>
          <a:stretch>
            <a:fillRect/>
          </a:stretch>
        </p:blipFill>
        <p:spPr>
          <a:xfrm>
            <a:off x="7979656" y="1690688"/>
            <a:ext cx="3362584" cy="2055332"/>
          </a:xfrm>
          <a:prstGeom prst="rect">
            <a:avLst/>
          </a:prstGeom>
        </p:spPr>
      </p:pic>
    </p:spTree>
    <p:extLst>
      <p:ext uri="{BB962C8B-B14F-4D97-AF65-F5344CB8AC3E}">
        <p14:creationId xmlns:p14="http://schemas.microsoft.com/office/powerpoint/2010/main" val="329002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9AB5-BFB8-8B40-AD3D-ACA3E6C65A34}"/>
              </a:ext>
            </a:extLst>
          </p:cNvPr>
          <p:cNvSpPr>
            <a:spLocks noGrp="1"/>
          </p:cNvSpPr>
          <p:nvPr>
            <p:ph type="title"/>
          </p:nvPr>
        </p:nvSpPr>
        <p:spPr/>
        <p:txBody>
          <a:bodyPr/>
          <a:lstStyle/>
          <a:p>
            <a:r>
              <a:rPr lang="en-VN" dirty="0"/>
              <a:t>Unified single-app app tradeoff</a:t>
            </a:r>
          </a:p>
        </p:txBody>
      </p:sp>
      <p:pic>
        <p:nvPicPr>
          <p:cNvPr id="5" name="Content Placeholder 4" descr="Diagram&#10;&#10;Description automatically generated">
            <a:extLst>
              <a:ext uri="{FF2B5EF4-FFF2-40B4-BE49-F238E27FC236}">
                <a16:creationId xmlns:a16="http://schemas.microsoft.com/office/drawing/2014/main" id="{C9EB5073-3013-BB47-AEE5-6F229A9869BA}"/>
              </a:ext>
            </a:extLst>
          </p:cNvPr>
          <p:cNvPicPr>
            <a:picLocks noGrp="1" noChangeAspect="1"/>
          </p:cNvPicPr>
          <p:nvPr>
            <p:ph idx="1"/>
          </p:nvPr>
        </p:nvPicPr>
        <p:blipFill>
          <a:blip r:embed="rId3"/>
          <a:stretch>
            <a:fillRect/>
          </a:stretch>
        </p:blipFill>
        <p:spPr>
          <a:xfrm>
            <a:off x="2282496" y="1825478"/>
            <a:ext cx="7627007" cy="3207043"/>
          </a:xfrm>
        </p:spPr>
      </p:pic>
    </p:spTree>
    <p:extLst>
      <p:ext uri="{BB962C8B-B14F-4D97-AF65-F5344CB8AC3E}">
        <p14:creationId xmlns:p14="http://schemas.microsoft.com/office/powerpoint/2010/main" val="4061232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CC2B-2CCB-B649-B18A-5507ED1D8F47}"/>
              </a:ext>
            </a:extLst>
          </p:cNvPr>
          <p:cNvSpPr>
            <a:spLocks noGrp="1"/>
          </p:cNvSpPr>
          <p:nvPr>
            <p:ph type="title"/>
          </p:nvPr>
        </p:nvSpPr>
        <p:spPr/>
        <p:txBody>
          <a:bodyPr/>
          <a:lstStyle/>
          <a:p>
            <a:r>
              <a:rPr lang="en-US" dirty="0"/>
              <a:t>Unified SPA in comparison to other integration techniques</a:t>
            </a:r>
            <a:endParaRPr lang="en-VN" dirty="0"/>
          </a:p>
        </p:txBody>
      </p:sp>
      <p:pic>
        <p:nvPicPr>
          <p:cNvPr id="5" name="Content Placeholder 4" descr="Diagram&#10;&#10;Description automatically generated">
            <a:extLst>
              <a:ext uri="{FF2B5EF4-FFF2-40B4-BE49-F238E27FC236}">
                <a16:creationId xmlns:a16="http://schemas.microsoft.com/office/drawing/2014/main" id="{D079C231-6AB7-ED45-9913-43DA457DD526}"/>
              </a:ext>
            </a:extLst>
          </p:cNvPr>
          <p:cNvPicPr>
            <a:picLocks noGrp="1" noChangeAspect="1"/>
          </p:cNvPicPr>
          <p:nvPr>
            <p:ph idx="1"/>
          </p:nvPr>
        </p:nvPicPr>
        <p:blipFill>
          <a:blip r:embed="rId3"/>
          <a:stretch>
            <a:fillRect/>
          </a:stretch>
        </p:blipFill>
        <p:spPr>
          <a:xfrm>
            <a:off x="2196935" y="1936787"/>
            <a:ext cx="7152739" cy="3748494"/>
          </a:xfrm>
        </p:spPr>
      </p:pic>
    </p:spTree>
    <p:extLst>
      <p:ext uri="{BB962C8B-B14F-4D97-AF65-F5344CB8AC3E}">
        <p14:creationId xmlns:p14="http://schemas.microsoft.com/office/powerpoint/2010/main" val="19377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121C-6641-D146-A40A-5EE3920F6C61}"/>
              </a:ext>
            </a:extLst>
          </p:cNvPr>
          <p:cNvSpPr>
            <a:spLocks noGrp="1"/>
          </p:cNvSpPr>
          <p:nvPr>
            <p:ph type="title"/>
          </p:nvPr>
        </p:nvSpPr>
        <p:spPr/>
        <p:txBody>
          <a:bodyPr/>
          <a:lstStyle/>
          <a:p>
            <a:r>
              <a:rPr lang="en-VN" dirty="0"/>
              <a:t>Universal composition</a:t>
            </a:r>
          </a:p>
        </p:txBody>
      </p:sp>
      <p:pic>
        <p:nvPicPr>
          <p:cNvPr id="5" name="Content Placeholder 4">
            <a:hlinkClick r:id="rId3"/>
            <a:extLst>
              <a:ext uri="{FF2B5EF4-FFF2-40B4-BE49-F238E27FC236}">
                <a16:creationId xmlns:a16="http://schemas.microsoft.com/office/drawing/2014/main" id="{7BCB2C1F-7139-AB46-B519-9337B0D77C6C}"/>
              </a:ext>
            </a:extLst>
          </p:cNvPr>
          <p:cNvPicPr>
            <a:picLocks noGrp="1" noChangeAspect="1"/>
          </p:cNvPicPr>
          <p:nvPr>
            <p:ph idx="1"/>
          </p:nvPr>
        </p:nvPicPr>
        <p:blipFill>
          <a:blip r:embed="rId4"/>
          <a:srcRect/>
          <a:stretch/>
        </p:blipFill>
        <p:spPr>
          <a:xfrm>
            <a:off x="3373624" y="1825625"/>
            <a:ext cx="5444751" cy="4351338"/>
          </a:xfrm>
        </p:spPr>
      </p:pic>
    </p:spTree>
    <p:extLst>
      <p:ext uri="{BB962C8B-B14F-4D97-AF65-F5344CB8AC3E}">
        <p14:creationId xmlns:p14="http://schemas.microsoft.com/office/powerpoint/2010/main" val="3495871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7116-1DA6-A842-9A0D-627B5D421215}"/>
              </a:ext>
            </a:extLst>
          </p:cNvPr>
          <p:cNvSpPr>
            <a:spLocks noGrp="1"/>
          </p:cNvSpPr>
          <p:nvPr>
            <p:ph type="title"/>
          </p:nvPr>
        </p:nvSpPr>
        <p:spPr/>
        <p:txBody>
          <a:bodyPr/>
          <a:lstStyle/>
          <a:p>
            <a:r>
              <a:rPr lang="en-VN" dirty="0"/>
              <a:t>Combining server-side and client-side composition</a:t>
            </a:r>
          </a:p>
        </p:txBody>
      </p:sp>
      <p:pic>
        <p:nvPicPr>
          <p:cNvPr id="11" name="Content Placeholder 10" descr="Graphical user interface, application&#10;&#10;Description automatically generated">
            <a:extLst>
              <a:ext uri="{FF2B5EF4-FFF2-40B4-BE49-F238E27FC236}">
                <a16:creationId xmlns:a16="http://schemas.microsoft.com/office/drawing/2014/main" id="{2E46AD31-C311-D840-8FA8-E93A98B627D4}"/>
              </a:ext>
            </a:extLst>
          </p:cNvPr>
          <p:cNvPicPr>
            <a:picLocks noGrp="1" noChangeAspect="1"/>
          </p:cNvPicPr>
          <p:nvPr>
            <p:ph idx="1"/>
          </p:nvPr>
        </p:nvPicPr>
        <p:blipFill>
          <a:blip r:embed="rId3"/>
          <a:stretch>
            <a:fillRect/>
          </a:stretch>
        </p:blipFill>
        <p:spPr>
          <a:xfrm>
            <a:off x="2553628" y="1908135"/>
            <a:ext cx="6191541" cy="4102371"/>
          </a:xfrm>
        </p:spPr>
      </p:pic>
    </p:spTree>
    <p:extLst>
      <p:ext uri="{BB962C8B-B14F-4D97-AF65-F5344CB8AC3E}">
        <p14:creationId xmlns:p14="http://schemas.microsoft.com/office/powerpoint/2010/main" val="3820308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023C-4DB1-E148-990E-79DAAA398F70}"/>
              </a:ext>
            </a:extLst>
          </p:cNvPr>
          <p:cNvSpPr>
            <a:spLocks noGrp="1"/>
          </p:cNvSpPr>
          <p:nvPr>
            <p:ph type="title"/>
          </p:nvPr>
        </p:nvSpPr>
        <p:spPr/>
        <p:txBody>
          <a:bodyPr/>
          <a:lstStyle/>
          <a:p>
            <a:r>
              <a:rPr lang="en-VN" dirty="0"/>
              <a:t>Composition via SSI and Web Commponents</a:t>
            </a:r>
          </a:p>
        </p:txBody>
      </p:sp>
      <p:pic>
        <p:nvPicPr>
          <p:cNvPr id="5" name="Content Placeholder 4" descr="Graphical user interface, text&#10;&#10;Description automatically generated">
            <a:extLst>
              <a:ext uri="{FF2B5EF4-FFF2-40B4-BE49-F238E27FC236}">
                <a16:creationId xmlns:a16="http://schemas.microsoft.com/office/drawing/2014/main" id="{745B1903-68EF-DC44-A60B-5737D7630C7F}"/>
              </a:ext>
            </a:extLst>
          </p:cNvPr>
          <p:cNvPicPr>
            <a:picLocks noGrp="1" noChangeAspect="1"/>
          </p:cNvPicPr>
          <p:nvPr>
            <p:ph idx="1"/>
          </p:nvPr>
        </p:nvPicPr>
        <p:blipFill>
          <a:blip r:embed="rId3"/>
          <a:stretch>
            <a:fillRect/>
          </a:stretch>
        </p:blipFill>
        <p:spPr>
          <a:xfrm>
            <a:off x="5721038" y="1667605"/>
            <a:ext cx="5151399" cy="1018832"/>
          </a:xfrm>
        </p:spPr>
      </p:pic>
      <p:pic>
        <p:nvPicPr>
          <p:cNvPr id="7" name="Picture 6" descr="Text&#10;&#10;Description automatically generated">
            <a:extLst>
              <a:ext uri="{FF2B5EF4-FFF2-40B4-BE49-F238E27FC236}">
                <a16:creationId xmlns:a16="http://schemas.microsoft.com/office/drawing/2014/main" id="{3C0352A3-98CF-8B4A-8EA0-F4A191CD13BA}"/>
              </a:ext>
            </a:extLst>
          </p:cNvPr>
          <p:cNvPicPr>
            <a:picLocks noChangeAspect="1"/>
          </p:cNvPicPr>
          <p:nvPr/>
        </p:nvPicPr>
        <p:blipFill>
          <a:blip r:embed="rId4"/>
          <a:stretch>
            <a:fillRect/>
          </a:stretch>
        </p:blipFill>
        <p:spPr>
          <a:xfrm>
            <a:off x="938559" y="1667605"/>
            <a:ext cx="4474427" cy="4207169"/>
          </a:xfrm>
          <a:prstGeom prst="rect">
            <a:avLst/>
          </a:prstGeom>
        </p:spPr>
      </p:pic>
    </p:spTree>
    <p:extLst>
      <p:ext uri="{BB962C8B-B14F-4D97-AF65-F5344CB8AC3E}">
        <p14:creationId xmlns:p14="http://schemas.microsoft.com/office/powerpoint/2010/main" val="2640717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520EE-01DE-FA47-9435-95E6D9649EC8}"/>
              </a:ext>
            </a:extLst>
          </p:cNvPr>
          <p:cNvSpPr>
            <a:spLocks noGrp="1"/>
          </p:cNvSpPr>
          <p:nvPr>
            <p:ph type="title"/>
          </p:nvPr>
        </p:nvSpPr>
        <p:spPr/>
        <p:txBody>
          <a:bodyPr/>
          <a:lstStyle/>
          <a:p>
            <a:r>
              <a:rPr lang="en-US" dirty="0"/>
              <a:t>Universal composition in comparison to other integration techniques</a:t>
            </a:r>
            <a:endParaRPr lang="en-VN" dirty="0"/>
          </a:p>
        </p:txBody>
      </p:sp>
      <p:pic>
        <p:nvPicPr>
          <p:cNvPr id="5" name="Content Placeholder 4" descr="Graphical user interface, diagram&#10;&#10;Description automatically generated with medium confidence">
            <a:extLst>
              <a:ext uri="{FF2B5EF4-FFF2-40B4-BE49-F238E27FC236}">
                <a16:creationId xmlns:a16="http://schemas.microsoft.com/office/drawing/2014/main" id="{50EFC044-8C04-CB4D-8EF6-D8EB5AE06267}"/>
              </a:ext>
            </a:extLst>
          </p:cNvPr>
          <p:cNvPicPr>
            <a:picLocks noGrp="1" noChangeAspect="1"/>
          </p:cNvPicPr>
          <p:nvPr>
            <p:ph idx="1"/>
          </p:nvPr>
        </p:nvPicPr>
        <p:blipFill>
          <a:blip r:embed="rId2"/>
          <a:stretch>
            <a:fillRect/>
          </a:stretch>
        </p:blipFill>
        <p:spPr>
          <a:xfrm>
            <a:off x="1915844" y="1825625"/>
            <a:ext cx="8360311" cy="4351338"/>
          </a:xfrm>
        </p:spPr>
      </p:pic>
    </p:spTree>
    <p:extLst>
      <p:ext uri="{BB962C8B-B14F-4D97-AF65-F5344CB8AC3E}">
        <p14:creationId xmlns:p14="http://schemas.microsoft.com/office/powerpoint/2010/main" val="2773496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D1744-E572-5145-8CA9-F1932F77B785}"/>
              </a:ext>
            </a:extLst>
          </p:cNvPr>
          <p:cNvSpPr>
            <a:spLocks noGrp="1"/>
          </p:cNvSpPr>
          <p:nvPr>
            <p:ph type="title"/>
          </p:nvPr>
        </p:nvSpPr>
        <p:spPr/>
        <p:txBody>
          <a:bodyPr/>
          <a:lstStyle/>
          <a:p>
            <a:r>
              <a:rPr lang="en-VN" dirty="0"/>
              <a:t>Which architecture fits your project?</a:t>
            </a:r>
          </a:p>
        </p:txBody>
      </p:sp>
      <p:pic>
        <p:nvPicPr>
          <p:cNvPr id="5" name="Content Placeholder 4" descr="Diagram&#10;&#10;Description automatically generated">
            <a:extLst>
              <a:ext uri="{FF2B5EF4-FFF2-40B4-BE49-F238E27FC236}">
                <a16:creationId xmlns:a16="http://schemas.microsoft.com/office/drawing/2014/main" id="{4868FDF4-AF90-9140-88AE-B4AB4879CCD0}"/>
              </a:ext>
            </a:extLst>
          </p:cNvPr>
          <p:cNvPicPr>
            <a:picLocks noGrp="1" noChangeAspect="1"/>
          </p:cNvPicPr>
          <p:nvPr>
            <p:ph idx="1"/>
          </p:nvPr>
        </p:nvPicPr>
        <p:blipFill>
          <a:blip r:embed="rId3"/>
          <a:stretch>
            <a:fillRect/>
          </a:stretch>
        </p:blipFill>
        <p:spPr>
          <a:xfrm>
            <a:off x="2102946" y="1825625"/>
            <a:ext cx="7986107" cy="4351338"/>
          </a:xfrm>
        </p:spPr>
      </p:pic>
    </p:spTree>
    <p:extLst>
      <p:ext uri="{BB962C8B-B14F-4D97-AF65-F5344CB8AC3E}">
        <p14:creationId xmlns:p14="http://schemas.microsoft.com/office/powerpoint/2010/main" val="2329697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E953-A756-D748-A1B6-6E74BC15021B}"/>
              </a:ext>
            </a:extLst>
          </p:cNvPr>
          <p:cNvSpPr>
            <a:spLocks noGrp="1"/>
          </p:cNvSpPr>
          <p:nvPr>
            <p:ph type="title"/>
          </p:nvPr>
        </p:nvSpPr>
        <p:spPr/>
        <p:txBody>
          <a:bodyPr/>
          <a:lstStyle/>
          <a:p>
            <a:r>
              <a:rPr lang="en-VN" dirty="0"/>
              <a:t>Are you building a site or an app?</a:t>
            </a:r>
          </a:p>
        </p:txBody>
      </p:sp>
      <p:pic>
        <p:nvPicPr>
          <p:cNvPr id="9" name="Content Placeholder 8" descr="Graphical user interface, application, timeline&#10;&#10;Description automatically generated">
            <a:extLst>
              <a:ext uri="{FF2B5EF4-FFF2-40B4-BE49-F238E27FC236}">
                <a16:creationId xmlns:a16="http://schemas.microsoft.com/office/drawing/2014/main" id="{6830841C-8C15-B34B-9CA6-3D9256251DAB}"/>
              </a:ext>
            </a:extLst>
          </p:cNvPr>
          <p:cNvPicPr>
            <a:picLocks noGrp="1" noChangeAspect="1"/>
          </p:cNvPicPr>
          <p:nvPr>
            <p:ph idx="1"/>
          </p:nvPr>
        </p:nvPicPr>
        <p:blipFill>
          <a:blip r:embed="rId3"/>
          <a:stretch>
            <a:fillRect/>
          </a:stretch>
        </p:blipFill>
        <p:spPr>
          <a:xfrm>
            <a:off x="1358900" y="1943894"/>
            <a:ext cx="9474200" cy="4114800"/>
          </a:xfrm>
        </p:spPr>
      </p:pic>
    </p:spTree>
    <p:extLst>
      <p:ext uri="{BB962C8B-B14F-4D97-AF65-F5344CB8AC3E}">
        <p14:creationId xmlns:p14="http://schemas.microsoft.com/office/powerpoint/2010/main" val="316533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F7D4-2639-3F48-9A82-D60D92ACCBF0}"/>
              </a:ext>
            </a:extLst>
          </p:cNvPr>
          <p:cNvSpPr>
            <a:spLocks noGrp="1"/>
          </p:cNvSpPr>
          <p:nvPr>
            <p:ph type="title"/>
          </p:nvPr>
        </p:nvSpPr>
        <p:spPr/>
        <p:txBody>
          <a:bodyPr/>
          <a:lstStyle/>
          <a:p>
            <a:r>
              <a:rPr lang="en-VN" dirty="0"/>
              <a:t>Picking the right architecture and integration technique</a:t>
            </a:r>
          </a:p>
        </p:txBody>
      </p:sp>
      <p:pic>
        <p:nvPicPr>
          <p:cNvPr id="5" name="Content Placeholder 4" descr="Diagram&#10;&#10;Description automatically generated">
            <a:extLst>
              <a:ext uri="{FF2B5EF4-FFF2-40B4-BE49-F238E27FC236}">
                <a16:creationId xmlns:a16="http://schemas.microsoft.com/office/drawing/2014/main" id="{D039533B-794F-A44E-85D8-BD6E8FB43C69}"/>
              </a:ext>
            </a:extLst>
          </p:cNvPr>
          <p:cNvPicPr>
            <a:picLocks noGrp="1" noChangeAspect="1"/>
          </p:cNvPicPr>
          <p:nvPr>
            <p:ph idx="1"/>
          </p:nvPr>
        </p:nvPicPr>
        <p:blipFill>
          <a:blip r:embed="rId3"/>
          <a:stretch>
            <a:fillRect/>
          </a:stretch>
        </p:blipFill>
        <p:spPr>
          <a:xfrm>
            <a:off x="3888374" y="1624905"/>
            <a:ext cx="4742670" cy="4697746"/>
          </a:xfrm>
        </p:spPr>
      </p:pic>
    </p:spTree>
    <p:extLst>
      <p:ext uri="{BB962C8B-B14F-4D97-AF65-F5344CB8AC3E}">
        <p14:creationId xmlns:p14="http://schemas.microsoft.com/office/powerpoint/2010/main" val="609812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1CD0C-1662-834C-86D2-7D322EDD5075}"/>
              </a:ext>
            </a:extLst>
          </p:cNvPr>
          <p:cNvSpPr>
            <a:spLocks noGrp="1"/>
          </p:cNvSpPr>
          <p:nvPr>
            <p:ph type="title"/>
          </p:nvPr>
        </p:nvSpPr>
        <p:spPr/>
        <p:txBody>
          <a:bodyPr/>
          <a:lstStyle/>
          <a:p>
            <a:r>
              <a:rPr lang="en-VN" dirty="0"/>
              <a:t>Impact within our teams</a:t>
            </a:r>
          </a:p>
        </p:txBody>
      </p:sp>
      <p:sp>
        <p:nvSpPr>
          <p:cNvPr id="3" name="Content Placeholder 2">
            <a:extLst>
              <a:ext uri="{FF2B5EF4-FFF2-40B4-BE49-F238E27FC236}">
                <a16:creationId xmlns:a16="http://schemas.microsoft.com/office/drawing/2014/main" id="{D3F68FB2-471C-D24C-AB74-02A222AD968C}"/>
              </a:ext>
            </a:extLst>
          </p:cNvPr>
          <p:cNvSpPr>
            <a:spLocks noGrp="1"/>
          </p:cNvSpPr>
          <p:nvPr>
            <p:ph idx="1"/>
          </p:nvPr>
        </p:nvSpPr>
        <p:spPr/>
        <p:txBody>
          <a:bodyPr/>
          <a:lstStyle/>
          <a:p>
            <a:r>
              <a:rPr lang="en-VN" dirty="0"/>
              <a:t>Frontend uses the same</a:t>
            </a:r>
            <a:br>
              <a:rPr lang="en-VN" dirty="0"/>
            </a:br>
            <a:r>
              <a:rPr lang="en-VN" dirty="0"/>
              <a:t>codebase for all the</a:t>
            </a:r>
            <a:br>
              <a:rPr lang="en-VN" dirty="0"/>
            </a:br>
            <a:r>
              <a:rPr lang="en-VN" dirty="0"/>
              <a:t>teams.</a:t>
            </a:r>
            <a:br>
              <a:rPr lang="en-VN" dirty="0"/>
            </a:br>
            <a:endParaRPr lang="en-VN" dirty="0"/>
          </a:p>
          <a:p>
            <a:r>
              <a:rPr lang="en-VN" dirty="0"/>
              <a:t>Communication overhead</a:t>
            </a:r>
            <a:br>
              <a:rPr lang="en-VN" dirty="0"/>
            </a:br>
            <a:r>
              <a:rPr lang="en-VN" dirty="0"/>
              <a:t>for managing different</a:t>
            </a:r>
            <a:br>
              <a:rPr lang="en-VN" dirty="0"/>
            </a:br>
            <a:r>
              <a:rPr lang="en-VN" dirty="0"/>
              <a:t>part of the UI.</a:t>
            </a:r>
            <a:br>
              <a:rPr lang="en-VN" dirty="0"/>
            </a:br>
            <a:endParaRPr lang="en-VN" dirty="0"/>
          </a:p>
          <a:p>
            <a:r>
              <a:rPr lang="en-VN" dirty="0"/>
              <a:t>Infrastructure, Microservices</a:t>
            </a:r>
            <a:br>
              <a:rPr lang="en-VN" dirty="0"/>
            </a:br>
            <a:r>
              <a:rPr lang="en-VN" dirty="0"/>
              <a:t>and Databases almost autonomous.</a:t>
            </a:r>
          </a:p>
        </p:txBody>
      </p:sp>
      <p:sp>
        <p:nvSpPr>
          <p:cNvPr id="5" name="Oval 4">
            <a:extLst>
              <a:ext uri="{FF2B5EF4-FFF2-40B4-BE49-F238E27FC236}">
                <a16:creationId xmlns:a16="http://schemas.microsoft.com/office/drawing/2014/main" id="{D1282C19-F1AA-2647-90BD-741238ADDEFF}"/>
              </a:ext>
            </a:extLst>
          </p:cNvPr>
          <p:cNvSpPr/>
          <p:nvPr/>
        </p:nvSpPr>
        <p:spPr>
          <a:xfrm>
            <a:off x="5881816" y="2125361"/>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6" name="Oval 5">
            <a:extLst>
              <a:ext uri="{FF2B5EF4-FFF2-40B4-BE49-F238E27FC236}">
                <a16:creationId xmlns:a16="http://schemas.microsoft.com/office/drawing/2014/main" id="{CD9E787C-3EFC-2543-8B38-6D0C00D46981}"/>
              </a:ext>
            </a:extLst>
          </p:cNvPr>
          <p:cNvSpPr/>
          <p:nvPr/>
        </p:nvSpPr>
        <p:spPr>
          <a:xfrm>
            <a:off x="7673545" y="1827591"/>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7" name="Oval 6">
            <a:extLst>
              <a:ext uri="{FF2B5EF4-FFF2-40B4-BE49-F238E27FC236}">
                <a16:creationId xmlns:a16="http://schemas.microsoft.com/office/drawing/2014/main" id="{B8318194-CA0F-C34A-9BA6-3ABE65A249CD}"/>
              </a:ext>
            </a:extLst>
          </p:cNvPr>
          <p:cNvSpPr/>
          <p:nvPr/>
        </p:nvSpPr>
        <p:spPr>
          <a:xfrm>
            <a:off x="9564128" y="2115416"/>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8" name="Oval 7">
            <a:extLst>
              <a:ext uri="{FF2B5EF4-FFF2-40B4-BE49-F238E27FC236}">
                <a16:creationId xmlns:a16="http://schemas.microsoft.com/office/drawing/2014/main" id="{A7FACB9E-6C50-9A40-91CB-F9DBC4B74C54}"/>
              </a:ext>
            </a:extLst>
          </p:cNvPr>
          <p:cNvSpPr/>
          <p:nvPr/>
        </p:nvSpPr>
        <p:spPr>
          <a:xfrm>
            <a:off x="5825181" y="3416643"/>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9" name="Oval 8">
            <a:extLst>
              <a:ext uri="{FF2B5EF4-FFF2-40B4-BE49-F238E27FC236}">
                <a16:creationId xmlns:a16="http://schemas.microsoft.com/office/drawing/2014/main" id="{2D7310C5-E7A7-0F4A-B1DB-681CB305F46D}"/>
              </a:ext>
            </a:extLst>
          </p:cNvPr>
          <p:cNvSpPr/>
          <p:nvPr/>
        </p:nvSpPr>
        <p:spPr>
          <a:xfrm>
            <a:off x="7765192" y="2965618"/>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10" name="Oval 9">
            <a:extLst>
              <a:ext uri="{FF2B5EF4-FFF2-40B4-BE49-F238E27FC236}">
                <a16:creationId xmlns:a16="http://schemas.microsoft.com/office/drawing/2014/main" id="{1CF67474-24FA-EF45-983B-59A2E11365E4}"/>
              </a:ext>
            </a:extLst>
          </p:cNvPr>
          <p:cNvSpPr/>
          <p:nvPr/>
        </p:nvSpPr>
        <p:spPr>
          <a:xfrm>
            <a:off x="9597081" y="3441353"/>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11" name="Oval 10">
            <a:extLst>
              <a:ext uri="{FF2B5EF4-FFF2-40B4-BE49-F238E27FC236}">
                <a16:creationId xmlns:a16="http://schemas.microsoft.com/office/drawing/2014/main" id="{CF99E870-2537-A444-BBAA-19DCFCE9C762}"/>
              </a:ext>
            </a:extLst>
          </p:cNvPr>
          <p:cNvSpPr/>
          <p:nvPr/>
        </p:nvSpPr>
        <p:spPr>
          <a:xfrm>
            <a:off x="7772400" y="4263081"/>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API Gateway</a:t>
            </a:r>
          </a:p>
        </p:txBody>
      </p:sp>
      <p:sp>
        <p:nvSpPr>
          <p:cNvPr id="12" name="Oval 11">
            <a:extLst>
              <a:ext uri="{FF2B5EF4-FFF2-40B4-BE49-F238E27FC236}">
                <a16:creationId xmlns:a16="http://schemas.microsoft.com/office/drawing/2014/main" id="{59118B92-7190-A245-A822-AAC73641FB06}"/>
              </a:ext>
            </a:extLst>
          </p:cNvPr>
          <p:cNvSpPr/>
          <p:nvPr/>
        </p:nvSpPr>
        <p:spPr>
          <a:xfrm>
            <a:off x="7797114" y="5363860"/>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SPA</a:t>
            </a:r>
          </a:p>
        </p:txBody>
      </p:sp>
      <p:cxnSp>
        <p:nvCxnSpPr>
          <p:cNvPr id="13" name="Straight Connector 12">
            <a:extLst>
              <a:ext uri="{FF2B5EF4-FFF2-40B4-BE49-F238E27FC236}">
                <a16:creationId xmlns:a16="http://schemas.microsoft.com/office/drawing/2014/main" id="{57CE9A0D-0FC1-1243-8BD4-EDDEB0EA6320}"/>
              </a:ext>
            </a:extLst>
          </p:cNvPr>
          <p:cNvCxnSpPr>
            <a:cxnSpLocks/>
            <a:endCxn id="8" idx="0"/>
          </p:cNvCxnSpPr>
          <p:nvPr/>
        </p:nvCxnSpPr>
        <p:spPr>
          <a:xfrm>
            <a:off x="6640727" y="2962449"/>
            <a:ext cx="0" cy="45419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921A58-87CD-9D40-81A2-12665458DC5A}"/>
              </a:ext>
            </a:extLst>
          </p:cNvPr>
          <p:cNvCxnSpPr>
            <a:cxnSpLocks/>
          </p:cNvCxnSpPr>
          <p:nvPr/>
        </p:nvCxnSpPr>
        <p:spPr>
          <a:xfrm>
            <a:off x="8494241" y="2641174"/>
            <a:ext cx="0" cy="312090"/>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F3D3FE-9B21-9345-90B7-763F7725F21F}"/>
              </a:ext>
            </a:extLst>
          </p:cNvPr>
          <p:cNvCxnSpPr>
            <a:cxnSpLocks/>
          </p:cNvCxnSpPr>
          <p:nvPr/>
        </p:nvCxnSpPr>
        <p:spPr>
          <a:xfrm>
            <a:off x="10347755" y="2937736"/>
            <a:ext cx="7205" cy="49126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1BF2FB-BAB2-754B-9561-CE429B248B51}"/>
              </a:ext>
            </a:extLst>
          </p:cNvPr>
          <p:cNvCxnSpPr>
            <a:cxnSpLocks/>
          </p:cNvCxnSpPr>
          <p:nvPr/>
        </p:nvCxnSpPr>
        <p:spPr>
          <a:xfrm>
            <a:off x="8605451" y="3802708"/>
            <a:ext cx="0" cy="45419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3CBEDCB-0B55-6D4D-89F9-6C9C3DA6C6F9}"/>
              </a:ext>
            </a:extLst>
          </p:cNvPr>
          <p:cNvCxnSpPr>
            <a:cxnSpLocks/>
            <a:endCxn id="11" idx="2"/>
          </p:cNvCxnSpPr>
          <p:nvPr/>
        </p:nvCxnSpPr>
        <p:spPr>
          <a:xfrm>
            <a:off x="6640726" y="4263081"/>
            <a:ext cx="1131674" cy="41395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3F06E1-EBE8-DF44-9F5D-32337F752B68}"/>
              </a:ext>
            </a:extLst>
          </p:cNvPr>
          <p:cNvCxnSpPr>
            <a:cxnSpLocks/>
            <a:stCxn id="10" idx="4"/>
          </p:cNvCxnSpPr>
          <p:nvPr/>
        </p:nvCxnSpPr>
        <p:spPr>
          <a:xfrm flipH="1">
            <a:off x="9396285" y="4269256"/>
            <a:ext cx="1016342" cy="427301"/>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CBC91C0-E48C-8644-A6BC-22ABD8769745}"/>
              </a:ext>
            </a:extLst>
          </p:cNvPr>
          <p:cNvCxnSpPr>
            <a:cxnSpLocks/>
          </p:cNvCxnSpPr>
          <p:nvPr/>
        </p:nvCxnSpPr>
        <p:spPr>
          <a:xfrm>
            <a:off x="8580738" y="5100169"/>
            <a:ext cx="0" cy="312090"/>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39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90CA-0D96-9A49-B7DA-4DD9F90A1403}"/>
              </a:ext>
            </a:extLst>
          </p:cNvPr>
          <p:cNvSpPr>
            <a:spLocks noGrp="1"/>
          </p:cNvSpPr>
          <p:nvPr>
            <p:ph type="title"/>
          </p:nvPr>
        </p:nvSpPr>
        <p:spPr/>
        <p:txBody>
          <a:bodyPr/>
          <a:lstStyle/>
          <a:p>
            <a:r>
              <a:rPr lang="en-VN" dirty="0"/>
              <a:t>Showcases</a:t>
            </a:r>
          </a:p>
        </p:txBody>
      </p:sp>
      <p:sp>
        <p:nvSpPr>
          <p:cNvPr id="3" name="Content Placeholder 2">
            <a:extLst>
              <a:ext uri="{FF2B5EF4-FFF2-40B4-BE49-F238E27FC236}">
                <a16:creationId xmlns:a16="http://schemas.microsoft.com/office/drawing/2014/main" id="{1ED24237-1BEE-F845-A056-74708C21BA00}"/>
              </a:ext>
            </a:extLst>
          </p:cNvPr>
          <p:cNvSpPr>
            <a:spLocks noGrp="1"/>
          </p:cNvSpPr>
          <p:nvPr>
            <p:ph idx="1"/>
          </p:nvPr>
        </p:nvSpPr>
        <p:spPr/>
        <p:txBody>
          <a:bodyPr>
            <a:normAutofit fontScale="85000" lnSpcReduction="20000"/>
          </a:bodyPr>
          <a:lstStyle/>
          <a:p>
            <a:pPr>
              <a:lnSpc>
                <a:spcPct val="150000"/>
              </a:lnSpc>
            </a:pPr>
            <a:r>
              <a:rPr lang="en-VN" b="1" dirty="0"/>
              <a:t>AWS</a:t>
            </a:r>
            <a:r>
              <a:rPr lang="en-VN" dirty="0"/>
              <a:t>: client-side composition, separate pages, iframes</a:t>
            </a:r>
          </a:p>
          <a:p>
            <a:pPr>
              <a:lnSpc>
                <a:spcPct val="150000"/>
              </a:lnSpc>
            </a:pPr>
            <a:endParaRPr lang="en-VN" dirty="0"/>
          </a:p>
          <a:p>
            <a:pPr>
              <a:lnSpc>
                <a:spcPct val="150000"/>
              </a:lnSpc>
            </a:pPr>
            <a:r>
              <a:rPr lang="en-VN" b="1" dirty="0"/>
              <a:t>DAZN</a:t>
            </a:r>
            <a:r>
              <a:rPr lang="en-VN" dirty="0"/>
              <a:t>: client-side composition</a:t>
            </a:r>
          </a:p>
          <a:p>
            <a:pPr>
              <a:lnSpc>
                <a:spcPct val="150000"/>
              </a:lnSpc>
            </a:pPr>
            <a:endParaRPr lang="en-VN" dirty="0"/>
          </a:p>
          <a:p>
            <a:pPr>
              <a:lnSpc>
                <a:spcPct val="150000"/>
              </a:lnSpc>
            </a:pPr>
            <a:r>
              <a:rPr lang="en-VN" b="1" dirty="0"/>
              <a:t>Zalando</a:t>
            </a:r>
            <a:r>
              <a:rPr lang="en-VN" dirty="0"/>
              <a:t>: </a:t>
            </a:r>
            <a:r>
              <a:rPr lang="en-US" dirty="0"/>
              <a:t>universal rendering</a:t>
            </a:r>
          </a:p>
          <a:p>
            <a:pPr>
              <a:lnSpc>
                <a:spcPct val="150000"/>
              </a:lnSpc>
            </a:pPr>
            <a:endParaRPr lang="en-US" dirty="0"/>
          </a:p>
          <a:p>
            <a:pPr>
              <a:lnSpc>
                <a:spcPct val="150000"/>
              </a:lnSpc>
            </a:pPr>
            <a:r>
              <a:rPr lang="en-VN" b="1" dirty="0"/>
              <a:t>Spotify</a:t>
            </a:r>
            <a:r>
              <a:rPr lang="en-VN" dirty="0"/>
              <a:t>: iframes</a:t>
            </a:r>
          </a:p>
        </p:txBody>
      </p:sp>
    </p:spTree>
    <p:extLst>
      <p:ext uri="{BB962C8B-B14F-4D97-AF65-F5344CB8AC3E}">
        <p14:creationId xmlns:p14="http://schemas.microsoft.com/office/powerpoint/2010/main" val="3293624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536-92B5-124A-9631-BAD2C40DB889}"/>
              </a:ext>
            </a:extLst>
          </p:cNvPr>
          <p:cNvSpPr>
            <a:spLocks noGrp="1"/>
          </p:cNvSpPr>
          <p:nvPr>
            <p:ph type="title"/>
          </p:nvPr>
        </p:nvSpPr>
        <p:spPr/>
        <p:txBody>
          <a:bodyPr/>
          <a:lstStyle/>
          <a:p>
            <a:r>
              <a:rPr lang="en-VN" dirty="0"/>
              <a:t>Micro-Frontends on AWS</a:t>
            </a:r>
          </a:p>
        </p:txBody>
      </p:sp>
      <p:pic>
        <p:nvPicPr>
          <p:cNvPr id="5" name="Content Placeholder 4" descr="Diagram&#10;&#10;Description automatically generated">
            <a:extLst>
              <a:ext uri="{FF2B5EF4-FFF2-40B4-BE49-F238E27FC236}">
                <a16:creationId xmlns:a16="http://schemas.microsoft.com/office/drawing/2014/main" id="{7E695DA7-3035-D34C-BCA4-5593E634BA5E}"/>
              </a:ext>
            </a:extLst>
          </p:cNvPr>
          <p:cNvPicPr>
            <a:picLocks noGrp="1" noChangeAspect="1"/>
          </p:cNvPicPr>
          <p:nvPr>
            <p:ph idx="1"/>
          </p:nvPr>
        </p:nvPicPr>
        <p:blipFill>
          <a:blip r:embed="rId3"/>
          <a:stretch>
            <a:fillRect/>
          </a:stretch>
        </p:blipFill>
        <p:spPr>
          <a:xfrm>
            <a:off x="1752811" y="1825625"/>
            <a:ext cx="8686378" cy="4351338"/>
          </a:xfrm>
        </p:spPr>
      </p:pic>
    </p:spTree>
    <p:extLst>
      <p:ext uri="{BB962C8B-B14F-4D97-AF65-F5344CB8AC3E}">
        <p14:creationId xmlns:p14="http://schemas.microsoft.com/office/powerpoint/2010/main" val="1982012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B536-92B5-124A-9631-BAD2C40DB889}"/>
              </a:ext>
            </a:extLst>
          </p:cNvPr>
          <p:cNvSpPr>
            <a:spLocks noGrp="1"/>
          </p:cNvSpPr>
          <p:nvPr>
            <p:ph type="title"/>
          </p:nvPr>
        </p:nvSpPr>
        <p:spPr/>
        <p:txBody>
          <a:bodyPr/>
          <a:lstStyle/>
          <a:p>
            <a:r>
              <a:rPr lang="en-VN" dirty="0"/>
              <a:t>Micro-Frontends on AWS</a:t>
            </a:r>
          </a:p>
        </p:txBody>
      </p:sp>
      <p:pic>
        <p:nvPicPr>
          <p:cNvPr id="7" name="Content Placeholder 6" descr="A screenshot of a computer&#10;&#10;Description automatically generated">
            <a:extLst>
              <a:ext uri="{FF2B5EF4-FFF2-40B4-BE49-F238E27FC236}">
                <a16:creationId xmlns:a16="http://schemas.microsoft.com/office/drawing/2014/main" id="{56494D20-1F2F-7F43-AC84-65D91B934757}"/>
              </a:ext>
            </a:extLst>
          </p:cNvPr>
          <p:cNvPicPr>
            <a:picLocks noGrp="1" noChangeAspect="1"/>
          </p:cNvPicPr>
          <p:nvPr>
            <p:ph idx="1"/>
          </p:nvPr>
        </p:nvPicPr>
        <p:blipFill>
          <a:blip r:embed="rId3"/>
          <a:stretch>
            <a:fillRect/>
          </a:stretch>
        </p:blipFill>
        <p:spPr>
          <a:xfrm>
            <a:off x="2099339" y="1825625"/>
            <a:ext cx="7993322" cy="4351338"/>
          </a:xfrm>
        </p:spPr>
      </p:pic>
    </p:spTree>
    <p:extLst>
      <p:ext uri="{BB962C8B-B14F-4D97-AF65-F5344CB8AC3E}">
        <p14:creationId xmlns:p14="http://schemas.microsoft.com/office/powerpoint/2010/main" val="4687074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07A9-D4BE-084C-B6F9-E549539A0909}"/>
              </a:ext>
            </a:extLst>
          </p:cNvPr>
          <p:cNvSpPr>
            <a:spLocks noGrp="1"/>
          </p:cNvSpPr>
          <p:nvPr>
            <p:ph type="title"/>
          </p:nvPr>
        </p:nvSpPr>
        <p:spPr/>
        <p:txBody>
          <a:bodyPr/>
          <a:lstStyle/>
          <a:p>
            <a:r>
              <a:rPr lang="en-VN" dirty="0"/>
              <a:t>Micro-Frontends on DAZN</a:t>
            </a:r>
          </a:p>
        </p:txBody>
      </p:sp>
      <p:pic>
        <p:nvPicPr>
          <p:cNvPr id="5" name="Content Placeholder 4" descr="A collage of a football player&#10;&#10;Description automatically generated with low confidence">
            <a:extLst>
              <a:ext uri="{FF2B5EF4-FFF2-40B4-BE49-F238E27FC236}">
                <a16:creationId xmlns:a16="http://schemas.microsoft.com/office/drawing/2014/main" id="{8846C546-709D-C04A-B15C-73FDDAE2C302}"/>
              </a:ext>
            </a:extLst>
          </p:cNvPr>
          <p:cNvPicPr>
            <a:picLocks noGrp="1" noChangeAspect="1"/>
          </p:cNvPicPr>
          <p:nvPr>
            <p:ph idx="1"/>
          </p:nvPr>
        </p:nvPicPr>
        <p:blipFill>
          <a:blip r:embed="rId3">
            <a:alphaModFix/>
          </a:blip>
          <a:stretch>
            <a:fillRect/>
          </a:stretch>
        </p:blipFill>
        <p:spPr>
          <a:xfrm>
            <a:off x="7292898" y="3973020"/>
            <a:ext cx="4213302" cy="2361182"/>
          </a:xfrm>
          <a:effectLst>
            <a:outerShdw dist="50800" sx="1000" sy="1000" algn="ctr" rotWithShape="0">
              <a:srgbClr val="000000"/>
            </a:outerShdw>
            <a:reflection endPos="0" dir="5400000" sy="-100000" algn="bl" rotWithShape="0"/>
          </a:effectLst>
        </p:spPr>
      </p:pic>
      <p:sp>
        <p:nvSpPr>
          <p:cNvPr id="6" name="Content Placeholder 2">
            <a:extLst>
              <a:ext uri="{FF2B5EF4-FFF2-40B4-BE49-F238E27FC236}">
                <a16:creationId xmlns:a16="http://schemas.microsoft.com/office/drawing/2014/main" id="{DBBE5A97-FDD7-EB42-BCCA-5A9F0420239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VN" dirty="0"/>
          </a:p>
        </p:txBody>
      </p:sp>
      <p:sp>
        <p:nvSpPr>
          <p:cNvPr id="10" name="Content Placeholder 2">
            <a:extLst>
              <a:ext uri="{FF2B5EF4-FFF2-40B4-BE49-F238E27FC236}">
                <a16:creationId xmlns:a16="http://schemas.microsoft.com/office/drawing/2014/main" id="{3786132C-BBEB-9848-8E31-EA26D56B0DE6}"/>
              </a:ext>
            </a:extLst>
          </p:cNvPr>
          <p:cNvSpPr txBox="1">
            <a:spLocks/>
          </p:cNvSpPr>
          <p:nvPr/>
        </p:nvSpPr>
        <p:spPr>
          <a:xfrm>
            <a:off x="990600" y="197802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VN" dirty="0"/>
              <a:t>Dynamic loading of SPAs in main container</a:t>
            </a:r>
          </a:p>
          <a:p>
            <a:endParaRPr lang="en-VN" dirty="0"/>
          </a:p>
          <a:p>
            <a:r>
              <a:rPr lang="en-VN" dirty="0"/>
              <a:t>A Micro-Frontend represents a business domain and is autonomous</a:t>
            </a:r>
          </a:p>
          <a:p>
            <a:endParaRPr lang="en-VN" dirty="0"/>
          </a:p>
          <a:p>
            <a:r>
              <a:rPr lang="en-VN" dirty="0"/>
              <a:t>One Micro-Frontend loaded per time</a:t>
            </a:r>
          </a:p>
          <a:p>
            <a:endParaRPr lang="en-VN" dirty="0"/>
          </a:p>
          <a:p>
            <a:r>
              <a:rPr lang="en-VN" dirty="0"/>
              <a:t>No sharing between Micro-Frontends (*)</a:t>
            </a:r>
          </a:p>
          <a:p>
            <a:endParaRPr lang="en-VN" dirty="0"/>
          </a:p>
          <a:p>
            <a:r>
              <a:rPr lang="en-VN" dirty="0"/>
              <a:t>Technology agnostic</a:t>
            </a:r>
          </a:p>
        </p:txBody>
      </p:sp>
    </p:spTree>
    <p:extLst>
      <p:ext uri="{BB962C8B-B14F-4D97-AF65-F5344CB8AC3E}">
        <p14:creationId xmlns:p14="http://schemas.microsoft.com/office/powerpoint/2010/main" val="1731665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22E7-0765-914B-B4C7-6277DA82E150}"/>
              </a:ext>
            </a:extLst>
          </p:cNvPr>
          <p:cNvSpPr>
            <a:spLocks noGrp="1"/>
          </p:cNvSpPr>
          <p:nvPr>
            <p:ph type="title"/>
          </p:nvPr>
        </p:nvSpPr>
        <p:spPr/>
        <p:txBody>
          <a:bodyPr/>
          <a:lstStyle/>
          <a:p>
            <a:r>
              <a:rPr lang="en-VN" dirty="0"/>
              <a:t>Additional topics</a:t>
            </a:r>
          </a:p>
        </p:txBody>
      </p:sp>
      <p:sp>
        <p:nvSpPr>
          <p:cNvPr id="3" name="Content Placeholder 2">
            <a:extLst>
              <a:ext uri="{FF2B5EF4-FFF2-40B4-BE49-F238E27FC236}">
                <a16:creationId xmlns:a16="http://schemas.microsoft.com/office/drawing/2014/main" id="{096B4407-05B5-2740-8480-2CBDFE9DC081}"/>
              </a:ext>
            </a:extLst>
          </p:cNvPr>
          <p:cNvSpPr>
            <a:spLocks noGrp="1"/>
          </p:cNvSpPr>
          <p:nvPr>
            <p:ph idx="1"/>
          </p:nvPr>
        </p:nvSpPr>
        <p:spPr/>
        <p:txBody>
          <a:bodyPr/>
          <a:lstStyle/>
          <a:p>
            <a:r>
              <a:rPr lang="en-VN" dirty="0"/>
              <a:t>Communication patterns</a:t>
            </a:r>
          </a:p>
          <a:p>
            <a:endParaRPr lang="en-VN" dirty="0"/>
          </a:p>
          <a:p>
            <a:r>
              <a:rPr lang="en-VN" dirty="0"/>
              <a:t>Teams and boundaries</a:t>
            </a:r>
          </a:p>
          <a:p>
            <a:pPr marL="0" indent="0">
              <a:buNone/>
            </a:pPr>
            <a:endParaRPr lang="en-VN" dirty="0"/>
          </a:p>
          <a:p>
            <a:r>
              <a:rPr lang="en-VN" dirty="0"/>
              <a:t>Asset loading and performance</a:t>
            </a:r>
          </a:p>
          <a:p>
            <a:endParaRPr lang="en-VN" dirty="0"/>
          </a:p>
        </p:txBody>
      </p:sp>
    </p:spTree>
    <p:extLst>
      <p:ext uri="{BB962C8B-B14F-4D97-AF65-F5344CB8AC3E}">
        <p14:creationId xmlns:p14="http://schemas.microsoft.com/office/powerpoint/2010/main" val="4235182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F9B8-F908-8D47-8EEF-A126A27C9927}"/>
              </a:ext>
            </a:extLst>
          </p:cNvPr>
          <p:cNvSpPr>
            <a:spLocks noGrp="1"/>
          </p:cNvSpPr>
          <p:nvPr>
            <p:ph type="title"/>
          </p:nvPr>
        </p:nvSpPr>
        <p:spPr/>
        <p:txBody>
          <a:bodyPr/>
          <a:lstStyle/>
          <a:p>
            <a:r>
              <a:rPr lang="en-VN" dirty="0"/>
              <a:t>References</a:t>
            </a:r>
          </a:p>
        </p:txBody>
      </p:sp>
      <p:sp>
        <p:nvSpPr>
          <p:cNvPr id="3" name="Content Placeholder 2">
            <a:extLst>
              <a:ext uri="{FF2B5EF4-FFF2-40B4-BE49-F238E27FC236}">
                <a16:creationId xmlns:a16="http://schemas.microsoft.com/office/drawing/2014/main" id="{36B59C9F-2205-8644-8CD8-AD234859318C}"/>
              </a:ext>
            </a:extLst>
          </p:cNvPr>
          <p:cNvSpPr>
            <a:spLocks noGrp="1"/>
          </p:cNvSpPr>
          <p:nvPr>
            <p:ph idx="1"/>
          </p:nvPr>
        </p:nvSpPr>
        <p:spPr/>
        <p:txBody>
          <a:bodyPr>
            <a:normAutofit/>
          </a:bodyPr>
          <a:lstStyle/>
          <a:p>
            <a:pPr>
              <a:lnSpc>
                <a:spcPct val="110000"/>
              </a:lnSpc>
            </a:pPr>
            <a:r>
              <a:rPr lang="en-US" dirty="0">
                <a:hlinkClick r:id="rId3"/>
              </a:rPr>
              <a:t>https://learning.oreilly.com/library/view/micro-frontends-in/9781617296871/</a:t>
            </a:r>
            <a:endParaRPr lang="en-US" dirty="0"/>
          </a:p>
          <a:p>
            <a:pPr>
              <a:lnSpc>
                <a:spcPct val="110000"/>
              </a:lnSpc>
            </a:pPr>
            <a:r>
              <a:rPr lang="en-US" dirty="0">
                <a:hlinkClick r:id="rId4"/>
              </a:rPr>
              <a:t>https://learning.oreilly.com/library/view/building-micro-frontends/9781492082989/</a:t>
            </a:r>
            <a:endParaRPr lang="en-US" dirty="0"/>
          </a:p>
          <a:p>
            <a:pPr>
              <a:lnSpc>
                <a:spcPct val="110000"/>
              </a:lnSpc>
            </a:pPr>
            <a:r>
              <a:rPr lang="en-US" dirty="0">
                <a:hlinkClick r:id="rId5"/>
              </a:rPr>
              <a:t>https://micro-frontends.org/</a:t>
            </a:r>
            <a:endParaRPr lang="en-US" dirty="0"/>
          </a:p>
          <a:p>
            <a:pPr>
              <a:lnSpc>
                <a:spcPct val="110000"/>
              </a:lnSpc>
            </a:pPr>
            <a:r>
              <a:rPr lang="en-US" dirty="0">
                <a:hlinkClick r:id="rId6"/>
              </a:rPr>
              <a:t>https://martinfowler.com/articles/micro-frontends.html</a:t>
            </a:r>
            <a:endParaRPr lang="en-VN" dirty="0"/>
          </a:p>
          <a:p>
            <a:pPr>
              <a:lnSpc>
                <a:spcPct val="110000"/>
              </a:lnSpc>
            </a:pPr>
            <a:r>
              <a:rPr lang="en-US" dirty="0">
                <a:hlinkClick r:id="rId7"/>
              </a:rPr>
              <a:t>https://aws.amazon.com/blogs/architecture/micro-frontend-architectures-on-aws/</a:t>
            </a:r>
            <a:endParaRPr lang="en-US" dirty="0"/>
          </a:p>
        </p:txBody>
      </p:sp>
    </p:spTree>
    <p:extLst>
      <p:ext uri="{BB962C8B-B14F-4D97-AF65-F5344CB8AC3E}">
        <p14:creationId xmlns:p14="http://schemas.microsoft.com/office/powerpoint/2010/main" val="2872535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75F6D-D606-FE45-8C69-3D16C1E95EED}"/>
              </a:ext>
            </a:extLst>
          </p:cNvPr>
          <p:cNvSpPr txBox="1"/>
          <p:nvPr/>
        </p:nvSpPr>
        <p:spPr>
          <a:xfrm>
            <a:off x="4821434" y="2553196"/>
            <a:ext cx="1646605" cy="1015663"/>
          </a:xfrm>
          <a:prstGeom prst="rect">
            <a:avLst/>
          </a:prstGeom>
          <a:noFill/>
        </p:spPr>
        <p:txBody>
          <a:bodyPr wrap="none" rtlCol="0">
            <a:spAutoFit/>
          </a:bodyPr>
          <a:lstStyle/>
          <a:p>
            <a:pPr algn="ctr"/>
            <a:r>
              <a:rPr lang="en-VN" sz="6000" dirty="0">
                <a:solidFill>
                  <a:srgbClr val="00CA00"/>
                </a:solidFill>
                <a:latin typeface="+mj-lt"/>
              </a:rPr>
              <a:t>Q&amp;A</a:t>
            </a:r>
          </a:p>
        </p:txBody>
      </p:sp>
    </p:spTree>
    <p:extLst>
      <p:ext uri="{BB962C8B-B14F-4D97-AF65-F5344CB8AC3E}">
        <p14:creationId xmlns:p14="http://schemas.microsoft.com/office/powerpoint/2010/main" val="2060726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75F6D-D606-FE45-8C69-3D16C1E95EED}"/>
              </a:ext>
            </a:extLst>
          </p:cNvPr>
          <p:cNvSpPr txBox="1"/>
          <p:nvPr/>
        </p:nvSpPr>
        <p:spPr>
          <a:xfrm>
            <a:off x="3963703" y="2553196"/>
            <a:ext cx="3362074" cy="1015663"/>
          </a:xfrm>
          <a:prstGeom prst="rect">
            <a:avLst/>
          </a:prstGeom>
          <a:noFill/>
        </p:spPr>
        <p:txBody>
          <a:bodyPr wrap="none" rtlCol="0">
            <a:spAutoFit/>
          </a:bodyPr>
          <a:lstStyle/>
          <a:p>
            <a:pPr algn="ctr"/>
            <a:r>
              <a:rPr lang="en-VN" sz="6000" dirty="0">
                <a:solidFill>
                  <a:srgbClr val="00CA00"/>
                </a:solidFill>
                <a:latin typeface="+mj-lt"/>
              </a:rPr>
              <a:t>Thank you</a:t>
            </a:r>
          </a:p>
        </p:txBody>
      </p:sp>
    </p:spTree>
    <p:extLst>
      <p:ext uri="{BB962C8B-B14F-4D97-AF65-F5344CB8AC3E}">
        <p14:creationId xmlns:p14="http://schemas.microsoft.com/office/powerpoint/2010/main" val="346903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B56A-D57D-CD4B-9F29-15E0C360C8EF}"/>
              </a:ext>
            </a:extLst>
          </p:cNvPr>
          <p:cNvSpPr>
            <a:spLocks noGrp="1"/>
          </p:cNvSpPr>
          <p:nvPr>
            <p:ph type="title"/>
          </p:nvPr>
        </p:nvSpPr>
        <p:spPr/>
        <p:txBody>
          <a:bodyPr/>
          <a:lstStyle/>
          <a:p>
            <a:r>
              <a:rPr lang="en-VN" dirty="0"/>
              <a:t>Scaling our application with Micro-Frontends</a:t>
            </a:r>
          </a:p>
        </p:txBody>
      </p:sp>
      <p:sp>
        <p:nvSpPr>
          <p:cNvPr id="3" name="Content Placeholder 2">
            <a:extLst>
              <a:ext uri="{FF2B5EF4-FFF2-40B4-BE49-F238E27FC236}">
                <a16:creationId xmlns:a16="http://schemas.microsoft.com/office/drawing/2014/main" id="{F9C7ED77-FFF3-0048-8EC0-3EC5660B7467}"/>
              </a:ext>
            </a:extLst>
          </p:cNvPr>
          <p:cNvSpPr>
            <a:spLocks noGrp="1"/>
          </p:cNvSpPr>
          <p:nvPr>
            <p:ph idx="1"/>
          </p:nvPr>
        </p:nvSpPr>
        <p:spPr/>
        <p:txBody>
          <a:bodyPr/>
          <a:lstStyle/>
          <a:p>
            <a:endParaRPr lang="en-VN" dirty="0"/>
          </a:p>
        </p:txBody>
      </p:sp>
      <p:sp>
        <p:nvSpPr>
          <p:cNvPr id="4" name="Oval 3">
            <a:extLst>
              <a:ext uri="{FF2B5EF4-FFF2-40B4-BE49-F238E27FC236}">
                <a16:creationId xmlns:a16="http://schemas.microsoft.com/office/drawing/2014/main" id="{E5FCF986-88B4-A949-82D2-30DE3439A3DD}"/>
              </a:ext>
            </a:extLst>
          </p:cNvPr>
          <p:cNvSpPr/>
          <p:nvPr/>
        </p:nvSpPr>
        <p:spPr>
          <a:xfrm>
            <a:off x="3490783" y="2243572"/>
            <a:ext cx="1367481"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Database</a:t>
            </a:r>
          </a:p>
        </p:txBody>
      </p:sp>
      <p:sp>
        <p:nvSpPr>
          <p:cNvPr id="5" name="Oval 4">
            <a:extLst>
              <a:ext uri="{FF2B5EF4-FFF2-40B4-BE49-F238E27FC236}">
                <a16:creationId xmlns:a16="http://schemas.microsoft.com/office/drawing/2014/main" id="{24FE9B8F-667F-FB43-B435-3CDAC188AB61}"/>
              </a:ext>
            </a:extLst>
          </p:cNvPr>
          <p:cNvSpPr/>
          <p:nvPr/>
        </p:nvSpPr>
        <p:spPr>
          <a:xfrm>
            <a:off x="5119815" y="1825625"/>
            <a:ext cx="1367481"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Database</a:t>
            </a:r>
          </a:p>
        </p:txBody>
      </p:sp>
      <p:sp>
        <p:nvSpPr>
          <p:cNvPr id="6" name="Oval 5">
            <a:extLst>
              <a:ext uri="{FF2B5EF4-FFF2-40B4-BE49-F238E27FC236}">
                <a16:creationId xmlns:a16="http://schemas.microsoft.com/office/drawing/2014/main" id="{7BC811FB-9F0D-6F48-8862-78B73646C14D}"/>
              </a:ext>
            </a:extLst>
          </p:cNvPr>
          <p:cNvSpPr/>
          <p:nvPr/>
        </p:nvSpPr>
        <p:spPr>
          <a:xfrm>
            <a:off x="6725964" y="2033505"/>
            <a:ext cx="1367481"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Database</a:t>
            </a:r>
          </a:p>
        </p:txBody>
      </p:sp>
      <p:sp>
        <p:nvSpPr>
          <p:cNvPr id="7" name="Oval 6">
            <a:extLst>
              <a:ext uri="{FF2B5EF4-FFF2-40B4-BE49-F238E27FC236}">
                <a16:creationId xmlns:a16="http://schemas.microsoft.com/office/drawing/2014/main" id="{D09E318E-CF53-E74A-BBB6-0FF0286BF1EF}"/>
              </a:ext>
            </a:extLst>
          </p:cNvPr>
          <p:cNvSpPr/>
          <p:nvPr/>
        </p:nvSpPr>
        <p:spPr>
          <a:xfrm>
            <a:off x="5054197" y="2702957"/>
            <a:ext cx="1556667"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Microservice</a:t>
            </a:r>
          </a:p>
        </p:txBody>
      </p:sp>
      <p:sp>
        <p:nvSpPr>
          <p:cNvPr id="8" name="Oval 7">
            <a:extLst>
              <a:ext uri="{FF2B5EF4-FFF2-40B4-BE49-F238E27FC236}">
                <a16:creationId xmlns:a16="http://schemas.microsoft.com/office/drawing/2014/main" id="{270A3245-4683-4D48-BD5D-E290FABE42AB}"/>
              </a:ext>
            </a:extLst>
          </p:cNvPr>
          <p:cNvSpPr/>
          <p:nvPr/>
        </p:nvSpPr>
        <p:spPr>
          <a:xfrm>
            <a:off x="6725964" y="2954501"/>
            <a:ext cx="1498881"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Microservice</a:t>
            </a:r>
          </a:p>
        </p:txBody>
      </p:sp>
      <p:sp>
        <p:nvSpPr>
          <p:cNvPr id="9" name="Oval 8">
            <a:extLst>
              <a:ext uri="{FF2B5EF4-FFF2-40B4-BE49-F238E27FC236}">
                <a16:creationId xmlns:a16="http://schemas.microsoft.com/office/drawing/2014/main" id="{6FE46CCB-3025-7245-9E7A-710DA8F4F180}"/>
              </a:ext>
            </a:extLst>
          </p:cNvPr>
          <p:cNvSpPr/>
          <p:nvPr/>
        </p:nvSpPr>
        <p:spPr>
          <a:xfrm>
            <a:off x="3442299" y="3974563"/>
            <a:ext cx="155666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API Gateway</a:t>
            </a:r>
          </a:p>
        </p:txBody>
      </p:sp>
      <p:sp>
        <p:nvSpPr>
          <p:cNvPr id="10" name="Oval 9">
            <a:extLst>
              <a:ext uri="{FF2B5EF4-FFF2-40B4-BE49-F238E27FC236}">
                <a16:creationId xmlns:a16="http://schemas.microsoft.com/office/drawing/2014/main" id="{54B16E71-5871-8C4C-8546-66C23190365B}"/>
              </a:ext>
            </a:extLst>
          </p:cNvPr>
          <p:cNvSpPr/>
          <p:nvPr/>
        </p:nvSpPr>
        <p:spPr>
          <a:xfrm>
            <a:off x="3364905" y="4789587"/>
            <a:ext cx="170265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Microfrontend</a:t>
            </a:r>
          </a:p>
        </p:txBody>
      </p:sp>
      <p:cxnSp>
        <p:nvCxnSpPr>
          <p:cNvPr id="11" name="Straight Connector 10">
            <a:extLst>
              <a:ext uri="{FF2B5EF4-FFF2-40B4-BE49-F238E27FC236}">
                <a16:creationId xmlns:a16="http://schemas.microsoft.com/office/drawing/2014/main" id="{598D3008-1FB6-CF4A-99E3-634B3D1033DA}"/>
              </a:ext>
            </a:extLst>
          </p:cNvPr>
          <p:cNvCxnSpPr>
            <a:cxnSpLocks/>
          </p:cNvCxnSpPr>
          <p:nvPr/>
        </p:nvCxnSpPr>
        <p:spPr>
          <a:xfrm>
            <a:off x="4174523" y="2811984"/>
            <a:ext cx="0" cy="325393"/>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CE4DBD-DBA2-EF4A-997B-1921176839D3}"/>
              </a:ext>
            </a:extLst>
          </p:cNvPr>
          <p:cNvCxnSpPr>
            <a:cxnSpLocks/>
          </p:cNvCxnSpPr>
          <p:nvPr/>
        </p:nvCxnSpPr>
        <p:spPr>
          <a:xfrm>
            <a:off x="5788112" y="2440291"/>
            <a:ext cx="0" cy="223587"/>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1FE79E9-3F8A-104C-A310-2D2853266E04}"/>
              </a:ext>
            </a:extLst>
          </p:cNvPr>
          <p:cNvCxnSpPr>
            <a:cxnSpLocks/>
          </p:cNvCxnSpPr>
          <p:nvPr/>
        </p:nvCxnSpPr>
        <p:spPr>
          <a:xfrm>
            <a:off x="7387822" y="2638190"/>
            <a:ext cx="976" cy="351951"/>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51EC2E-41FF-4E48-8BBC-C5A4AC65E096}"/>
              </a:ext>
            </a:extLst>
          </p:cNvPr>
          <p:cNvCxnSpPr>
            <a:cxnSpLocks/>
            <a:endCxn id="9" idx="0"/>
          </p:cNvCxnSpPr>
          <p:nvPr/>
        </p:nvCxnSpPr>
        <p:spPr>
          <a:xfrm>
            <a:off x="4220632" y="3705789"/>
            <a:ext cx="0" cy="26877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5DD3B58-2027-FB48-8B57-81A245F1725B}"/>
              </a:ext>
            </a:extLst>
          </p:cNvPr>
          <p:cNvCxnSpPr>
            <a:cxnSpLocks/>
            <a:stCxn id="9" idx="7"/>
            <a:endCxn id="7" idx="4"/>
          </p:cNvCxnSpPr>
          <p:nvPr/>
        </p:nvCxnSpPr>
        <p:spPr>
          <a:xfrm flipV="1">
            <a:off x="4770997" y="3296082"/>
            <a:ext cx="1061534" cy="76534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AAA6FBE-8637-BC41-85E2-7ACCD6EAB0F9}"/>
              </a:ext>
            </a:extLst>
          </p:cNvPr>
          <p:cNvCxnSpPr>
            <a:cxnSpLocks/>
          </p:cNvCxnSpPr>
          <p:nvPr/>
        </p:nvCxnSpPr>
        <p:spPr>
          <a:xfrm>
            <a:off x="7440311" y="3565560"/>
            <a:ext cx="0" cy="263059"/>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46808F5-3034-1647-9CC1-5AEC718C8A40}"/>
              </a:ext>
            </a:extLst>
          </p:cNvPr>
          <p:cNvSpPr/>
          <p:nvPr/>
        </p:nvSpPr>
        <p:spPr>
          <a:xfrm>
            <a:off x="3460175" y="3086018"/>
            <a:ext cx="1556667"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Microservice</a:t>
            </a:r>
          </a:p>
        </p:txBody>
      </p:sp>
      <p:sp>
        <p:nvSpPr>
          <p:cNvPr id="40" name="Oval 39">
            <a:extLst>
              <a:ext uri="{FF2B5EF4-FFF2-40B4-BE49-F238E27FC236}">
                <a16:creationId xmlns:a16="http://schemas.microsoft.com/office/drawing/2014/main" id="{D96A1899-E899-0841-8CD9-2569773B233B}"/>
              </a:ext>
            </a:extLst>
          </p:cNvPr>
          <p:cNvSpPr/>
          <p:nvPr/>
        </p:nvSpPr>
        <p:spPr>
          <a:xfrm>
            <a:off x="6719501" y="3864488"/>
            <a:ext cx="155666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API Gateway</a:t>
            </a:r>
          </a:p>
        </p:txBody>
      </p:sp>
      <p:sp>
        <p:nvSpPr>
          <p:cNvPr id="47" name="Oval 46">
            <a:extLst>
              <a:ext uri="{FF2B5EF4-FFF2-40B4-BE49-F238E27FC236}">
                <a16:creationId xmlns:a16="http://schemas.microsoft.com/office/drawing/2014/main" id="{A0F76044-9C73-3040-BB59-926A44ADF674}"/>
              </a:ext>
            </a:extLst>
          </p:cNvPr>
          <p:cNvSpPr/>
          <p:nvPr/>
        </p:nvSpPr>
        <p:spPr>
          <a:xfrm>
            <a:off x="5280204" y="4715445"/>
            <a:ext cx="170265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Microfrontend</a:t>
            </a:r>
          </a:p>
        </p:txBody>
      </p:sp>
      <p:sp>
        <p:nvSpPr>
          <p:cNvPr id="48" name="Oval 47">
            <a:extLst>
              <a:ext uri="{FF2B5EF4-FFF2-40B4-BE49-F238E27FC236}">
                <a16:creationId xmlns:a16="http://schemas.microsoft.com/office/drawing/2014/main" id="{3D138AEE-F585-8345-9AD8-FC7D51BCCED8}"/>
              </a:ext>
            </a:extLst>
          </p:cNvPr>
          <p:cNvSpPr/>
          <p:nvPr/>
        </p:nvSpPr>
        <p:spPr>
          <a:xfrm>
            <a:off x="7517284" y="4713573"/>
            <a:ext cx="170265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Microfrontend</a:t>
            </a:r>
          </a:p>
        </p:txBody>
      </p:sp>
      <p:sp>
        <p:nvSpPr>
          <p:cNvPr id="49" name="Oval 48">
            <a:extLst>
              <a:ext uri="{FF2B5EF4-FFF2-40B4-BE49-F238E27FC236}">
                <a16:creationId xmlns:a16="http://schemas.microsoft.com/office/drawing/2014/main" id="{7171B9C2-F755-C44A-8286-E599C266B982}"/>
              </a:ext>
            </a:extLst>
          </p:cNvPr>
          <p:cNvSpPr/>
          <p:nvPr/>
        </p:nvSpPr>
        <p:spPr>
          <a:xfrm>
            <a:off x="5275380" y="5592776"/>
            <a:ext cx="1702656" cy="593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300" dirty="0"/>
              <a:t>Routing</a:t>
            </a:r>
          </a:p>
        </p:txBody>
      </p:sp>
      <p:cxnSp>
        <p:nvCxnSpPr>
          <p:cNvPr id="50" name="Straight Connector 49">
            <a:extLst>
              <a:ext uri="{FF2B5EF4-FFF2-40B4-BE49-F238E27FC236}">
                <a16:creationId xmlns:a16="http://schemas.microsoft.com/office/drawing/2014/main" id="{33DCB5F9-71E9-1B40-9901-F3C2C443F00E}"/>
              </a:ext>
            </a:extLst>
          </p:cNvPr>
          <p:cNvCxnSpPr>
            <a:cxnSpLocks/>
          </p:cNvCxnSpPr>
          <p:nvPr/>
        </p:nvCxnSpPr>
        <p:spPr>
          <a:xfrm>
            <a:off x="7465024" y="4467603"/>
            <a:ext cx="470591" cy="260199"/>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C965A2F-1D2E-2744-B727-0B989C80319B}"/>
              </a:ext>
            </a:extLst>
          </p:cNvPr>
          <p:cNvCxnSpPr>
            <a:cxnSpLocks/>
            <a:endCxn id="47" idx="0"/>
          </p:cNvCxnSpPr>
          <p:nvPr/>
        </p:nvCxnSpPr>
        <p:spPr>
          <a:xfrm flipH="1">
            <a:off x="6131532" y="4457613"/>
            <a:ext cx="1256290" cy="25783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925D706-4E49-B34A-9982-7688E054FEA8}"/>
              </a:ext>
            </a:extLst>
          </p:cNvPr>
          <p:cNvCxnSpPr>
            <a:cxnSpLocks/>
            <a:stCxn id="9" idx="4"/>
            <a:endCxn id="10" idx="0"/>
          </p:cNvCxnSpPr>
          <p:nvPr/>
        </p:nvCxnSpPr>
        <p:spPr>
          <a:xfrm flipH="1">
            <a:off x="4216233" y="4567688"/>
            <a:ext cx="4399" cy="221899"/>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EF03955-CA24-3749-AA17-7AEC76D299E7}"/>
              </a:ext>
            </a:extLst>
          </p:cNvPr>
          <p:cNvCxnSpPr>
            <a:cxnSpLocks/>
          </p:cNvCxnSpPr>
          <p:nvPr/>
        </p:nvCxnSpPr>
        <p:spPr>
          <a:xfrm>
            <a:off x="4216233" y="5382712"/>
            <a:ext cx="1952370" cy="21006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F27C6A-D722-EF4E-B4A3-926CAE0F377F}"/>
              </a:ext>
            </a:extLst>
          </p:cNvPr>
          <p:cNvCxnSpPr>
            <a:cxnSpLocks/>
            <a:stCxn id="47" idx="4"/>
            <a:endCxn id="49" idx="0"/>
          </p:cNvCxnSpPr>
          <p:nvPr/>
        </p:nvCxnSpPr>
        <p:spPr>
          <a:xfrm flipH="1">
            <a:off x="6126708" y="5308570"/>
            <a:ext cx="4824" cy="284206"/>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CE25E9E-4BE4-E044-AEE8-B8FADC31C506}"/>
              </a:ext>
            </a:extLst>
          </p:cNvPr>
          <p:cNvCxnSpPr>
            <a:cxnSpLocks/>
            <a:stCxn id="48" idx="4"/>
            <a:endCxn id="49" idx="0"/>
          </p:cNvCxnSpPr>
          <p:nvPr/>
        </p:nvCxnSpPr>
        <p:spPr>
          <a:xfrm flipH="1">
            <a:off x="6126708" y="5306698"/>
            <a:ext cx="2241904" cy="286078"/>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541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9E4D-212C-AE4D-A3E6-32EFCC06E303}"/>
              </a:ext>
            </a:extLst>
          </p:cNvPr>
          <p:cNvSpPr>
            <a:spLocks noGrp="1"/>
          </p:cNvSpPr>
          <p:nvPr>
            <p:ph type="title"/>
          </p:nvPr>
        </p:nvSpPr>
        <p:spPr/>
        <p:txBody>
          <a:bodyPr/>
          <a:lstStyle/>
          <a:p>
            <a:r>
              <a:rPr lang="en-VN" dirty="0"/>
              <a:t>Impact within our teams</a:t>
            </a:r>
          </a:p>
        </p:txBody>
      </p:sp>
      <p:sp>
        <p:nvSpPr>
          <p:cNvPr id="3" name="Content Placeholder 2">
            <a:extLst>
              <a:ext uri="{FF2B5EF4-FFF2-40B4-BE49-F238E27FC236}">
                <a16:creationId xmlns:a16="http://schemas.microsoft.com/office/drawing/2014/main" id="{95E78E51-6ABD-E34F-B7C7-11131FA09ABF}"/>
              </a:ext>
            </a:extLst>
          </p:cNvPr>
          <p:cNvSpPr>
            <a:spLocks noGrp="1"/>
          </p:cNvSpPr>
          <p:nvPr>
            <p:ph idx="1"/>
          </p:nvPr>
        </p:nvSpPr>
        <p:spPr/>
        <p:txBody>
          <a:bodyPr/>
          <a:lstStyle/>
          <a:p>
            <a:r>
              <a:rPr lang="en-VN" dirty="0"/>
              <a:t>End to end autonomy within</a:t>
            </a:r>
            <a:br>
              <a:rPr lang="en-VN" dirty="0"/>
            </a:br>
            <a:r>
              <a:rPr lang="en-VN" dirty="0"/>
              <a:t>a business domain.</a:t>
            </a:r>
            <a:br>
              <a:rPr lang="en-VN" dirty="0"/>
            </a:br>
            <a:endParaRPr lang="en-VN" dirty="0"/>
          </a:p>
          <a:p>
            <a:r>
              <a:rPr lang="en-VN" dirty="0"/>
              <a:t>Freedom and responsibility.</a:t>
            </a:r>
            <a:br>
              <a:rPr lang="en-VN" dirty="0"/>
            </a:br>
            <a:endParaRPr lang="en-VN" dirty="0"/>
          </a:p>
          <a:p>
            <a:r>
              <a:rPr lang="en-VN" dirty="0"/>
              <a:t>Innovation without affecting</a:t>
            </a:r>
            <a:br>
              <a:rPr lang="en-VN" dirty="0"/>
            </a:br>
            <a:r>
              <a:rPr lang="en-VN" dirty="0"/>
              <a:t>the entire application.</a:t>
            </a:r>
          </a:p>
        </p:txBody>
      </p:sp>
      <p:sp>
        <p:nvSpPr>
          <p:cNvPr id="5" name="Oval 4">
            <a:extLst>
              <a:ext uri="{FF2B5EF4-FFF2-40B4-BE49-F238E27FC236}">
                <a16:creationId xmlns:a16="http://schemas.microsoft.com/office/drawing/2014/main" id="{6F1FB947-0E61-3242-A7B9-DAEE837CA0D4}"/>
              </a:ext>
            </a:extLst>
          </p:cNvPr>
          <p:cNvSpPr/>
          <p:nvPr/>
        </p:nvSpPr>
        <p:spPr>
          <a:xfrm>
            <a:off x="7043984" y="1850339"/>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6" name="Oval 5">
            <a:extLst>
              <a:ext uri="{FF2B5EF4-FFF2-40B4-BE49-F238E27FC236}">
                <a16:creationId xmlns:a16="http://schemas.microsoft.com/office/drawing/2014/main" id="{A1705E20-2BEC-754F-B9C0-83C69860D121}"/>
              </a:ext>
            </a:extLst>
          </p:cNvPr>
          <p:cNvSpPr/>
          <p:nvPr/>
        </p:nvSpPr>
        <p:spPr>
          <a:xfrm>
            <a:off x="8828151" y="2126567"/>
            <a:ext cx="1581665"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Database</a:t>
            </a:r>
          </a:p>
        </p:txBody>
      </p:sp>
      <p:sp>
        <p:nvSpPr>
          <p:cNvPr id="8" name="Oval 7">
            <a:extLst>
              <a:ext uri="{FF2B5EF4-FFF2-40B4-BE49-F238E27FC236}">
                <a16:creationId xmlns:a16="http://schemas.microsoft.com/office/drawing/2014/main" id="{F8269EE0-12E1-A040-A252-CE112DA72527}"/>
              </a:ext>
            </a:extLst>
          </p:cNvPr>
          <p:cNvSpPr/>
          <p:nvPr/>
        </p:nvSpPr>
        <p:spPr>
          <a:xfrm>
            <a:off x="7018064" y="2965618"/>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9" name="Oval 8">
            <a:extLst>
              <a:ext uri="{FF2B5EF4-FFF2-40B4-BE49-F238E27FC236}">
                <a16:creationId xmlns:a16="http://schemas.microsoft.com/office/drawing/2014/main" id="{19C1D165-D298-EE42-A320-F7BDE481D8EA}"/>
              </a:ext>
            </a:extLst>
          </p:cNvPr>
          <p:cNvSpPr/>
          <p:nvPr/>
        </p:nvSpPr>
        <p:spPr>
          <a:xfrm>
            <a:off x="8838802" y="3441353"/>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Microservice</a:t>
            </a:r>
          </a:p>
        </p:txBody>
      </p:sp>
      <p:sp>
        <p:nvSpPr>
          <p:cNvPr id="10" name="Oval 9">
            <a:extLst>
              <a:ext uri="{FF2B5EF4-FFF2-40B4-BE49-F238E27FC236}">
                <a16:creationId xmlns:a16="http://schemas.microsoft.com/office/drawing/2014/main" id="{319597FB-6208-4948-A53F-7BEF3CAE54CE}"/>
              </a:ext>
            </a:extLst>
          </p:cNvPr>
          <p:cNvSpPr/>
          <p:nvPr/>
        </p:nvSpPr>
        <p:spPr>
          <a:xfrm>
            <a:off x="7041247" y="4118415"/>
            <a:ext cx="1631092"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API Gateway</a:t>
            </a:r>
          </a:p>
        </p:txBody>
      </p:sp>
      <p:sp>
        <p:nvSpPr>
          <p:cNvPr id="11" name="Oval 10">
            <a:extLst>
              <a:ext uri="{FF2B5EF4-FFF2-40B4-BE49-F238E27FC236}">
                <a16:creationId xmlns:a16="http://schemas.microsoft.com/office/drawing/2014/main" id="{F57D9EC4-C373-4244-A918-80BD5477E0FD}"/>
              </a:ext>
            </a:extLst>
          </p:cNvPr>
          <p:cNvSpPr/>
          <p:nvPr/>
        </p:nvSpPr>
        <p:spPr>
          <a:xfrm>
            <a:off x="6967105" y="5281156"/>
            <a:ext cx="1799967" cy="82790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VN" sz="1400" dirty="0"/>
              <a:t>Microfrontend</a:t>
            </a:r>
          </a:p>
        </p:txBody>
      </p:sp>
      <p:cxnSp>
        <p:nvCxnSpPr>
          <p:cNvPr id="13" name="Straight Connector 12">
            <a:extLst>
              <a:ext uri="{FF2B5EF4-FFF2-40B4-BE49-F238E27FC236}">
                <a16:creationId xmlns:a16="http://schemas.microsoft.com/office/drawing/2014/main" id="{91B3B9B1-E45F-2F4A-88B1-E0DA7986A65D}"/>
              </a:ext>
            </a:extLst>
          </p:cNvPr>
          <p:cNvCxnSpPr>
            <a:cxnSpLocks/>
          </p:cNvCxnSpPr>
          <p:nvPr/>
        </p:nvCxnSpPr>
        <p:spPr>
          <a:xfrm>
            <a:off x="7797747" y="2678242"/>
            <a:ext cx="0" cy="27502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EF8798-8AFD-7B48-95BF-FE1546E3219D}"/>
              </a:ext>
            </a:extLst>
          </p:cNvPr>
          <p:cNvCxnSpPr>
            <a:cxnSpLocks/>
          </p:cNvCxnSpPr>
          <p:nvPr/>
        </p:nvCxnSpPr>
        <p:spPr>
          <a:xfrm>
            <a:off x="9589476" y="2937736"/>
            <a:ext cx="7205" cy="491264"/>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C7CA14-73C5-6D4E-88AB-D851F71B1267}"/>
              </a:ext>
            </a:extLst>
          </p:cNvPr>
          <p:cNvCxnSpPr>
            <a:cxnSpLocks/>
          </p:cNvCxnSpPr>
          <p:nvPr/>
        </p:nvCxnSpPr>
        <p:spPr>
          <a:xfrm>
            <a:off x="7810101" y="3802708"/>
            <a:ext cx="0" cy="336802"/>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3423E83-9464-ED4F-9067-B36CF6EA7038}"/>
              </a:ext>
            </a:extLst>
          </p:cNvPr>
          <p:cNvCxnSpPr>
            <a:cxnSpLocks/>
            <a:endCxn id="10" idx="6"/>
          </p:cNvCxnSpPr>
          <p:nvPr/>
        </p:nvCxnSpPr>
        <p:spPr>
          <a:xfrm flipH="1">
            <a:off x="8672339" y="4281609"/>
            <a:ext cx="924344" cy="250758"/>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2265051-8C9C-C146-B5F7-ECDEBC4765BE}"/>
              </a:ext>
            </a:extLst>
          </p:cNvPr>
          <p:cNvCxnSpPr>
            <a:cxnSpLocks/>
            <a:stCxn id="10" idx="4"/>
            <a:endCxn id="11" idx="0"/>
          </p:cNvCxnSpPr>
          <p:nvPr/>
        </p:nvCxnSpPr>
        <p:spPr>
          <a:xfrm>
            <a:off x="7856793" y="4946318"/>
            <a:ext cx="10296" cy="334838"/>
          </a:xfrm>
          <a:prstGeom prst="line">
            <a:avLst/>
          </a:prstGeom>
          <a:ln w="2540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23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F1F5-AA95-8148-8FC3-B4FA21487771}"/>
              </a:ext>
            </a:extLst>
          </p:cNvPr>
          <p:cNvSpPr>
            <a:spLocks noGrp="1"/>
          </p:cNvSpPr>
          <p:nvPr>
            <p:ph type="title"/>
          </p:nvPr>
        </p:nvSpPr>
        <p:spPr/>
        <p:txBody>
          <a:bodyPr/>
          <a:lstStyle/>
          <a:p>
            <a:r>
              <a:rPr lang="en-VN" dirty="0"/>
              <a:t>What are Micro-Frontends?</a:t>
            </a:r>
          </a:p>
        </p:txBody>
      </p:sp>
      <p:sp>
        <p:nvSpPr>
          <p:cNvPr id="3" name="Content Placeholder 2">
            <a:extLst>
              <a:ext uri="{FF2B5EF4-FFF2-40B4-BE49-F238E27FC236}">
                <a16:creationId xmlns:a16="http://schemas.microsoft.com/office/drawing/2014/main" id="{7A2FCE81-2C99-B341-B649-0E9B3C6860A1}"/>
              </a:ext>
            </a:extLst>
          </p:cNvPr>
          <p:cNvSpPr>
            <a:spLocks noGrp="1"/>
          </p:cNvSpPr>
          <p:nvPr>
            <p:ph idx="1"/>
          </p:nvPr>
        </p:nvSpPr>
        <p:spPr/>
        <p:txBody>
          <a:bodyPr>
            <a:normAutofit/>
          </a:bodyPr>
          <a:lstStyle/>
          <a:p>
            <a:r>
              <a:rPr lang="en-US" dirty="0"/>
              <a:t>An architectural style where independently deliverable frontend applications are composed into a greater whole.</a:t>
            </a:r>
          </a:p>
          <a:p>
            <a:endParaRPr lang="en-VN" dirty="0"/>
          </a:p>
          <a:p>
            <a:r>
              <a:rPr lang="en-VN" dirty="0"/>
              <a:t>Each is the technical presentation of a business subdomain.</a:t>
            </a:r>
          </a:p>
          <a:p>
            <a:endParaRPr lang="en-VN" dirty="0"/>
          </a:p>
          <a:p>
            <a:r>
              <a:rPr lang="en-US" dirty="0"/>
              <a:t>Allow for independent development of smaller, self-contained units</a:t>
            </a:r>
            <a:r>
              <a:rPr lang="en-VN" dirty="0"/>
              <a:t>.</a:t>
            </a:r>
          </a:p>
          <a:p>
            <a:endParaRPr lang="en-VN" dirty="0"/>
          </a:p>
          <a:p>
            <a:r>
              <a:rPr lang="en-US" dirty="0"/>
              <a:t>Each team has a distinct area of business or mission.</a:t>
            </a:r>
            <a:endParaRPr lang="en-VN" dirty="0"/>
          </a:p>
        </p:txBody>
      </p:sp>
    </p:spTree>
    <p:extLst>
      <p:ext uri="{BB962C8B-B14F-4D97-AF65-F5344CB8AC3E}">
        <p14:creationId xmlns:p14="http://schemas.microsoft.com/office/powerpoint/2010/main" val="329721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BFD4-01A3-D743-9D85-20C0858A6364}"/>
              </a:ext>
            </a:extLst>
          </p:cNvPr>
          <p:cNvSpPr>
            <a:spLocks noGrp="1"/>
          </p:cNvSpPr>
          <p:nvPr>
            <p:ph type="title"/>
          </p:nvPr>
        </p:nvSpPr>
        <p:spPr/>
        <p:txBody>
          <a:bodyPr/>
          <a:lstStyle/>
          <a:p>
            <a:r>
              <a:rPr lang="en-VN" dirty="0"/>
              <a:t>Benifits</a:t>
            </a:r>
          </a:p>
        </p:txBody>
      </p:sp>
      <p:sp>
        <p:nvSpPr>
          <p:cNvPr id="3" name="Content Placeholder 2">
            <a:extLst>
              <a:ext uri="{FF2B5EF4-FFF2-40B4-BE49-F238E27FC236}">
                <a16:creationId xmlns:a16="http://schemas.microsoft.com/office/drawing/2014/main" id="{D8057B99-1DDF-8747-B53D-69A107C0CF2F}"/>
              </a:ext>
            </a:extLst>
          </p:cNvPr>
          <p:cNvSpPr>
            <a:spLocks noGrp="1"/>
          </p:cNvSpPr>
          <p:nvPr>
            <p:ph idx="1"/>
          </p:nvPr>
        </p:nvSpPr>
        <p:spPr/>
        <p:txBody>
          <a:bodyPr/>
          <a:lstStyle/>
          <a:p>
            <a:r>
              <a:rPr lang="en-US" dirty="0"/>
              <a:t>Smaller, more cohesive and maintainable codebases</a:t>
            </a:r>
          </a:p>
          <a:p>
            <a:endParaRPr lang="en-US" dirty="0"/>
          </a:p>
          <a:p>
            <a:r>
              <a:rPr lang="en-US" dirty="0"/>
              <a:t>More scalable organizations with decoupled, autonomous teams</a:t>
            </a:r>
          </a:p>
          <a:p>
            <a:endParaRPr lang="en-US" dirty="0"/>
          </a:p>
          <a:p>
            <a:r>
              <a:rPr lang="en-US" dirty="0"/>
              <a:t>The ability to upgrade, update, or even rewrite parts of the frontend in a more incremental fashion than was previously possible</a:t>
            </a:r>
            <a:endParaRPr lang="en-VN" dirty="0"/>
          </a:p>
        </p:txBody>
      </p:sp>
    </p:spTree>
    <p:extLst>
      <p:ext uri="{BB962C8B-B14F-4D97-AF65-F5344CB8AC3E}">
        <p14:creationId xmlns:p14="http://schemas.microsoft.com/office/powerpoint/2010/main" val="164592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25563</TotalTime>
  <Words>4713</Words>
  <Application>Microsoft Macintosh PowerPoint</Application>
  <PresentationFormat>Widescreen</PresentationFormat>
  <Paragraphs>474</Paragraphs>
  <Slides>57</Slides>
  <Notes>52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57</vt:i4>
      </vt:variant>
    </vt:vector>
  </HeadingPairs>
  <TitlesOfParts>
    <vt:vector size="74" baseType="lpstr">
      <vt:lpstr>-apple-system</vt:lpstr>
      <vt:lpstr>AmazonEmber</vt:lpstr>
      <vt:lpstr>AmazonEmberBold</vt:lpstr>
      <vt:lpstr>arial</vt:lpstr>
      <vt:lpstr>arial</vt:lpstr>
      <vt:lpstr>Calibri</vt:lpstr>
      <vt:lpstr>Calibri Light</vt:lpstr>
      <vt:lpstr>ColfaxAI</vt:lpstr>
      <vt:lpstr>Consolas</vt:lpstr>
      <vt:lpstr>Lora</vt:lpstr>
      <vt:lpstr>Noto Sans</vt:lpstr>
      <vt:lpstr>Noto Serif</vt:lpstr>
      <vt:lpstr>Noto Serif</vt:lpstr>
      <vt:lpstr>oscine-rg</vt:lpstr>
      <vt:lpstr>Söhne</vt:lpstr>
      <vt:lpstr>Symbol</vt:lpstr>
      <vt:lpstr>Office Theme</vt:lpstr>
      <vt:lpstr>Micro-Frontends:  An architectural pattern for building large-scale applications</vt:lpstr>
      <vt:lpstr>Agenda</vt:lpstr>
      <vt:lpstr>From monolith to micro…</vt:lpstr>
      <vt:lpstr>Scaling our application</vt:lpstr>
      <vt:lpstr>Impact within our teams</vt:lpstr>
      <vt:lpstr>Scaling our application with Micro-Frontends</vt:lpstr>
      <vt:lpstr>Impact within our teams</vt:lpstr>
      <vt:lpstr>What are Micro-Frontends?</vt:lpstr>
      <vt:lpstr>Benifits</vt:lpstr>
      <vt:lpstr>Downsides</vt:lpstr>
      <vt:lpstr>Why companies adapt a MFs architecture</vt:lpstr>
      <vt:lpstr>When do Micro-Frontends make sense?</vt:lpstr>
      <vt:lpstr>Micro-Frontend approaches</vt:lpstr>
      <vt:lpstr>Separate pages</vt:lpstr>
      <vt:lpstr>Iframes</vt:lpstr>
      <vt:lpstr>Ajax</vt:lpstr>
      <vt:lpstr>Composition via Ajax</vt:lpstr>
      <vt:lpstr>The page links, iframe, and Ajax approach compared to each other</vt:lpstr>
      <vt:lpstr>Server-side routing</vt:lpstr>
      <vt:lpstr>Frontend proxy</vt:lpstr>
      <vt:lpstr>How to configure Frontend proxy</vt:lpstr>
      <vt:lpstr>Server-side composition</vt:lpstr>
      <vt:lpstr>Composition via Nginx and Server-Side Includes (SSI)</vt:lpstr>
      <vt:lpstr>Server-side composition in the application</vt:lpstr>
      <vt:lpstr>How SSI works</vt:lpstr>
      <vt:lpstr>Better load times</vt:lpstr>
      <vt:lpstr>Server-side integration in comparison to other integration techniques</vt:lpstr>
      <vt:lpstr>Client-side composition</vt:lpstr>
      <vt:lpstr>Wrapping Micro-Frontends using Web Components</vt:lpstr>
      <vt:lpstr>The contract between both teams</vt:lpstr>
      <vt:lpstr>Composition via Web Components</vt:lpstr>
      <vt:lpstr>Client-side composition using Web Components in the application</vt:lpstr>
      <vt:lpstr>Style isolation using Shadow DOM</vt:lpstr>
      <vt:lpstr>Style isolation using Shadow DOM in the application</vt:lpstr>
      <vt:lpstr>Web Components in comparison to other integration techniques</vt:lpstr>
      <vt:lpstr>Client-side routing and the application shell</vt:lpstr>
      <vt:lpstr>Unified Single-Page Application</vt:lpstr>
      <vt:lpstr>The app shell</vt:lpstr>
      <vt:lpstr>Single-spa app shell</vt:lpstr>
      <vt:lpstr>Composition via single-spa app shell</vt:lpstr>
      <vt:lpstr>Unified single-app app tradeoff</vt:lpstr>
      <vt:lpstr>Unified SPA in comparison to other integration techniques</vt:lpstr>
      <vt:lpstr>Universal composition</vt:lpstr>
      <vt:lpstr>Combining server-side and client-side composition</vt:lpstr>
      <vt:lpstr>Composition via SSI and Web Commponents</vt:lpstr>
      <vt:lpstr>Universal composition in comparison to other integration techniques</vt:lpstr>
      <vt:lpstr>Which architecture fits your project?</vt:lpstr>
      <vt:lpstr>Are you building a site or an app?</vt:lpstr>
      <vt:lpstr>Picking the right architecture and integration technique</vt:lpstr>
      <vt:lpstr>Showcases</vt:lpstr>
      <vt:lpstr>Micro-Frontends on AWS</vt:lpstr>
      <vt:lpstr>Micro-Frontends on AWS</vt:lpstr>
      <vt:lpstr>Micro-Frontends on DAZN</vt:lpstr>
      <vt:lpstr>Additional topics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Micro-frontends Architecture</dc:title>
  <dc:creator>Do Dinh Anh</dc:creator>
  <cp:lastModifiedBy>Do Dinh Anh</cp:lastModifiedBy>
  <cp:revision>308</cp:revision>
  <dcterms:created xsi:type="dcterms:W3CDTF">2022-11-12T01:37:19Z</dcterms:created>
  <dcterms:modified xsi:type="dcterms:W3CDTF">2023-02-24T08:21:09Z</dcterms:modified>
</cp:coreProperties>
</file>